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5143500" cx="9144000"/>
  <p:notesSz cx="6858000" cy="9144000"/>
  <p:embeddedFontLst>
    <p:embeddedFont>
      <p:font typeface="Space Mono"/>
      <p:regular r:id="rId47"/>
      <p:bold r:id="rId48"/>
      <p:italic r:id="rId49"/>
      <p:boldItalic r:id="rId50"/>
    </p:embeddedFont>
    <p:embeddedFont>
      <p:font typeface="Nunito Sans ExtraLight"/>
      <p:regular r:id="rId51"/>
      <p:bold r:id="rId52"/>
      <p:italic r:id="rId53"/>
      <p:boldItalic r:id="rId54"/>
    </p:embeddedFont>
    <p:embeddedFont>
      <p:font typeface="Nunito ExtraLight"/>
      <p:regular r:id="rId55"/>
      <p:bold r:id="rId56"/>
      <p:italic r:id="rId57"/>
      <p:boldItalic r:id="rId58"/>
    </p:embeddedFont>
    <p:embeddedFont>
      <p:font typeface="Nunito Sans Light"/>
      <p:regular r:id="rId59"/>
      <p:bold r:id="rId60"/>
      <p:italic r:id="rId61"/>
      <p:boldItalic r:id="rId62"/>
    </p:embeddedFont>
    <p:embeddedFont>
      <p:font typeface="Oxygen Light"/>
      <p:regular r:id="rId63"/>
      <p:bold r:id="rId64"/>
    </p:embeddedFont>
    <p:embeddedFont>
      <p:font typeface="Nunito Sans Black"/>
      <p:bold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  <p:embeddedFont>
      <p:font typeface="Nunito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SpaceMono-bold.fntdata"/><Relationship Id="rId47" Type="http://schemas.openxmlformats.org/officeDocument/2006/relationships/font" Target="fonts/SpaceMono-regular.fntdata"/><Relationship Id="rId49" Type="http://schemas.openxmlformats.org/officeDocument/2006/relationships/font" Target="fonts/SpaceMono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NunitoSans-italic.fntdata"/><Relationship Id="rId72" Type="http://schemas.openxmlformats.org/officeDocument/2006/relationships/font" Target="fonts/NunitoSans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74" Type="http://schemas.openxmlformats.org/officeDocument/2006/relationships/font" Target="fonts/NunitoSans-boldItalic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NunitoSans-regular.fntdata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NunitoSansLight-boldItalic.fntdata"/><Relationship Id="rId61" Type="http://schemas.openxmlformats.org/officeDocument/2006/relationships/font" Target="fonts/NunitoSansLight-italic.fntdata"/><Relationship Id="rId20" Type="http://schemas.openxmlformats.org/officeDocument/2006/relationships/slide" Target="slides/slide13.xml"/><Relationship Id="rId64" Type="http://schemas.openxmlformats.org/officeDocument/2006/relationships/font" Target="fonts/OxygenLight-bold.fntdata"/><Relationship Id="rId63" Type="http://schemas.openxmlformats.org/officeDocument/2006/relationships/font" Target="fonts/OxygenLight-regular.fntdata"/><Relationship Id="rId22" Type="http://schemas.openxmlformats.org/officeDocument/2006/relationships/slide" Target="slides/slide15.xml"/><Relationship Id="rId66" Type="http://schemas.openxmlformats.org/officeDocument/2006/relationships/font" Target="fonts/NunitoSansBlack-boldItalic.fntdata"/><Relationship Id="rId21" Type="http://schemas.openxmlformats.org/officeDocument/2006/relationships/slide" Target="slides/slide14.xml"/><Relationship Id="rId65" Type="http://schemas.openxmlformats.org/officeDocument/2006/relationships/font" Target="fonts/NunitoSansBlack-bold.fntdata"/><Relationship Id="rId24" Type="http://schemas.openxmlformats.org/officeDocument/2006/relationships/slide" Target="slides/slide17.xml"/><Relationship Id="rId68" Type="http://schemas.openxmlformats.org/officeDocument/2006/relationships/font" Target="fonts/RobotoMono-bold.fntdata"/><Relationship Id="rId23" Type="http://schemas.openxmlformats.org/officeDocument/2006/relationships/slide" Target="slides/slide16.xml"/><Relationship Id="rId67" Type="http://schemas.openxmlformats.org/officeDocument/2006/relationships/font" Target="fonts/RobotoMono-regular.fntdata"/><Relationship Id="rId60" Type="http://schemas.openxmlformats.org/officeDocument/2006/relationships/font" Target="fonts/NunitoSansLight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NunitoSansExtraLight-regular.fntdata"/><Relationship Id="rId50" Type="http://schemas.openxmlformats.org/officeDocument/2006/relationships/font" Target="fonts/SpaceMono-boldItalic.fntdata"/><Relationship Id="rId53" Type="http://schemas.openxmlformats.org/officeDocument/2006/relationships/font" Target="fonts/NunitoSansExtraLight-italic.fntdata"/><Relationship Id="rId52" Type="http://schemas.openxmlformats.org/officeDocument/2006/relationships/font" Target="fonts/NunitoSansExtraLight-bold.fntdata"/><Relationship Id="rId11" Type="http://schemas.openxmlformats.org/officeDocument/2006/relationships/slide" Target="slides/slide4.xml"/><Relationship Id="rId55" Type="http://schemas.openxmlformats.org/officeDocument/2006/relationships/font" Target="fonts/NunitoExtraLight-regular.fntdata"/><Relationship Id="rId10" Type="http://schemas.openxmlformats.org/officeDocument/2006/relationships/slide" Target="slides/slide3.xml"/><Relationship Id="rId54" Type="http://schemas.openxmlformats.org/officeDocument/2006/relationships/font" Target="fonts/NunitoSansExtraLight-boldItalic.fntdata"/><Relationship Id="rId13" Type="http://schemas.openxmlformats.org/officeDocument/2006/relationships/slide" Target="slides/slide6.xml"/><Relationship Id="rId57" Type="http://schemas.openxmlformats.org/officeDocument/2006/relationships/font" Target="fonts/NunitoExtraLight-italic.fntdata"/><Relationship Id="rId12" Type="http://schemas.openxmlformats.org/officeDocument/2006/relationships/slide" Target="slides/slide5.xml"/><Relationship Id="rId56" Type="http://schemas.openxmlformats.org/officeDocument/2006/relationships/font" Target="fonts/NunitoExtraLight-bold.fntdata"/><Relationship Id="rId15" Type="http://schemas.openxmlformats.org/officeDocument/2006/relationships/slide" Target="slides/slide8.xml"/><Relationship Id="rId59" Type="http://schemas.openxmlformats.org/officeDocument/2006/relationships/font" Target="fonts/NunitoSansLight-regular.fntdata"/><Relationship Id="rId14" Type="http://schemas.openxmlformats.org/officeDocument/2006/relationships/slide" Target="slides/slide7.xml"/><Relationship Id="rId58" Type="http://schemas.openxmlformats.org/officeDocument/2006/relationships/font" Target="fonts/NunitoExtra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a43c85a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a43c85a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fa3d353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fa3d353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903059cdee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903059cdee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fa3d3539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fa3d3539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561df581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561df581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96cef9697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96cef9697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561df5816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561df5816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6cef9697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96cef9697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561df581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9561df581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6cef9697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6cef9697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903059cde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903059cde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fa3d353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fa3d353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561df581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561df581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96cef96976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96cef96976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6cef96976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96cef96976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03059cde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903059cde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9561df5816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9561df5816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7b738a1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7b738a1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97b738a17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97b738a17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903059cdee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903059cdee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9561df581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9561df581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903059cde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903059cde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fa3d353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fa3d353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97b738a17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97b738a17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903059cde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903059cde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97b738a17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97b738a17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561df5816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561df5816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903059cdee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903059cdee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97b738a17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97b738a17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97b738a17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97b738a17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903059cdee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903059cdee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7b738a17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7b738a17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903059cde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903059cde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fa3d3539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fa3d353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fa3d3539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fa3d3539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fa3d3539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fa3d3539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fa3d3539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fa3d3539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561df581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561df581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03059cdee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03059cdee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Relationship Id="rId3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Relationship Id="rId3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Relationship Id="rId3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Relationship Id="rId3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jpg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hyperlink" Target="https://join.slack.com/t/lakefs/shared_invite/zt-g86mkroy-186GzaxR4xOar1i1Us0bzw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github.com/treeverse/lakeFS" TargetMode="External"/><Relationship Id="rId8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jpg"/><Relationship Id="rId3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jp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jp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jpg"/><Relationship Id="rId3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jp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jp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4.jp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jpg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idx="1" type="subTitle"/>
          </p:nvPr>
        </p:nvSpPr>
        <p:spPr>
          <a:xfrm>
            <a:off x="932675" y="555325"/>
            <a:ext cx="67113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Nunito Sans ExtraLight"/>
              <a:buNone/>
              <a:defRPr sz="640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2" type="subTitle"/>
          </p:nvPr>
        </p:nvSpPr>
        <p:spPr>
          <a:xfrm>
            <a:off x="961424" y="2374525"/>
            <a:ext cx="22857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3" type="subTitle"/>
          </p:nvPr>
        </p:nvSpPr>
        <p:spPr>
          <a:xfrm>
            <a:off x="975777" y="3400725"/>
            <a:ext cx="2134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"/>
              <a:buNone/>
              <a:defRPr sz="1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41" y="4321762"/>
            <a:ext cx="170721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976975" y="3146450"/>
            <a:ext cx="2514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TEXT+TABLE">
  <p:cSld name="TITLE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956750" y="1002632"/>
            <a:ext cx="4241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E5B5"/>
              </a:buClr>
              <a:buSzPts val="2300"/>
              <a:buFont typeface="Nunito Sans"/>
              <a:buNone/>
              <a:defRPr sz="2300">
                <a:solidFill>
                  <a:srgbClr val="2CE5B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2" type="subTitle"/>
          </p:nvPr>
        </p:nvSpPr>
        <p:spPr>
          <a:xfrm>
            <a:off x="968950" y="1416258"/>
            <a:ext cx="4228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TEXT+GRAPH">
  <p:cSld name="TITLE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idx="1" type="subTitle"/>
          </p:nvPr>
        </p:nvSpPr>
        <p:spPr>
          <a:xfrm>
            <a:off x="956750" y="457200"/>
            <a:ext cx="4241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E5B5"/>
              </a:buClr>
              <a:buSzPts val="2300"/>
              <a:buFont typeface="Nunito Sans"/>
              <a:buNone/>
              <a:defRPr sz="2300">
                <a:solidFill>
                  <a:srgbClr val="2CE5B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2" type="subTitle"/>
          </p:nvPr>
        </p:nvSpPr>
        <p:spPr>
          <a:xfrm>
            <a:off x="968950" y="870827"/>
            <a:ext cx="4228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pic>
        <p:nvPicPr>
          <p:cNvPr id="79" name="Google Shape;7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/>
        </p:nvSpPr>
        <p:spPr>
          <a:xfrm>
            <a:off x="871538" y="1714494"/>
            <a:ext cx="31719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Thanks!</a:t>
            </a:r>
            <a:endParaRPr sz="6200">
              <a:solidFill>
                <a:schemeClr val="lt1"/>
              </a:solidFill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41" y="4321762"/>
            <a:ext cx="170721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/>
          <p:nvPr/>
        </p:nvSpPr>
        <p:spPr>
          <a:xfrm>
            <a:off x="3177269" y="4345729"/>
            <a:ext cx="50019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775" y="4541244"/>
            <a:ext cx="143418" cy="11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655" y="4526407"/>
            <a:ext cx="103855" cy="14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9025" y="4541243"/>
            <a:ext cx="118691" cy="11868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389653" y="4530100"/>
            <a:ext cx="10065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"/>
              <a:buNone/>
              <a:defRPr sz="1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" type="subTitle"/>
          </p:nvPr>
        </p:nvSpPr>
        <p:spPr>
          <a:xfrm>
            <a:off x="4812477" y="4530100"/>
            <a:ext cx="1549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"/>
              <a:buNone/>
              <a:defRPr sz="1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6853351" y="4533250"/>
            <a:ext cx="1325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"/>
              <a:buNone/>
              <a:defRPr sz="1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CUSTOM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932675" y="555325"/>
            <a:ext cx="67113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Nunito Sans ExtraLight"/>
              <a:buNone/>
              <a:defRPr sz="640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2" type="subTitle"/>
          </p:nvPr>
        </p:nvSpPr>
        <p:spPr>
          <a:xfrm>
            <a:off x="961424" y="2374525"/>
            <a:ext cx="22857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3" type="subTitle"/>
          </p:nvPr>
        </p:nvSpPr>
        <p:spPr>
          <a:xfrm>
            <a:off x="975777" y="3400725"/>
            <a:ext cx="2134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"/>
              <a:buNone/>
              <a:defRPr sz="1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41" y="4321762"/>
            <a:ext cx="170721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/>
          <p:nvPr/>
        </p:nvSpPr>
        <p:spPr>
          <a:xfrm>
            <a:off x="976975" y="3146450"/>
            <a:ext cx="2514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Nunito Sans ExtraLight"/>
              <a:buNone/>
              <a:defRPr sz="410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" y="4686647"/>
            <a:ext cx="365760" cy="23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2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Nunito Sans ExtraLight"/>
              <a:buNone/>
              <a:defRPr sz="410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" y="4686647"/>
            <a:ext cx="365760" cy="23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3">
  <p:cSld name="TITL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Nunito Sans ExtraLight"/>
              <a:buNone/>
              <a:defRPr sz="41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3 1">
  <p:cSld name="TITLE_2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Nunito Sans ExtraLight"/>
              <a:buNone/>
              <a:defRPr sz="41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75" y="4687838"/>
            <a:ext cx="365760" cy="229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14">
  <p:cSld name="TITLE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1269559" y="1313316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Nunito Sans ExtraLight"/>
              <a:buNone/>
              <a:defRPr sz="4100">
                <a:solidFill>
                  <a:schemeClr val="accent5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2" type="subTitle"/>
          </p:nvPr>
        </p:nvSpPr>
        <p:spPr>
          <a:xfrm>
            <a:off x="1298294" y="2735475"/>
            <a:ext cx="3345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25" y="4683863"/>
            <a:ext cx="365760" cy="2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Nunito Sans ExtraLight"/>
              <a:buNone/>
              <a:defRPr sz="410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5">
  <p:cSld name="TITLE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Nunito Sans ExtraLight"/>
              <a:buNone/>
              <a:defRPr sz="41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0" y="4687863"/>
            <a:ext cx="365760" cy="229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/>
        </p:nvSpPr>
        <p:spPr>
          <a:xfrm>
            <a:off x="970553" y="449178"/>
            <a:ext cx="16524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Sans Light"/>
                <a:ea typeface="Nunito Sans Light"/>
                <a:cs typeface="Nunito Sans Light"/>
                <a:sym typeface="Nunito Sans Light"/>
              </a:rPr>
              <a:t>Table of Contents</a:t>
            </a:r>
            <a:endParaRPr sz="16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976975" y="788261"/>
            <a:ext cx="1554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984999" y="2829636"/>
            <a:ext cx="14097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/>
          <p:nvPr/>
        </p:nvSpPr>
        <p:spPr>
          <a:xfrm>
            <a:off x="2813799" y="2837640"/>
            <a:ext cx="14097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4662650" y="2837645"/>
            <a:ext cx="14097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4" y="4686638"/>
            <a:ext cx="298685" cy="2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970554" y="1729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9" name="Google Shape;129;p23"/>
          <p:cNvSpPr txBox="1"/>
          <p:nvPr>
            <p:ph idx="2" type="title"/>
          </p:nvPr>
        </p:nvSpPr>
        <p:spPr>
          <a:xfrm>
            <a:off x="970550" y="2291350"/>
            <a:ext cx="16113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3" type="title"/>
          </p:nvPr>
        </p:nvSpPr>
        <p:spPr>
          <a:xfrm>
            <a:off x="2799354" y="1729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1" name="Google Shape;131;p23"/>
          <p:cNvSpPr txBox="1"/>
          <p:nvPr>
            <p:ph idx="4" type="title"/>
          </p:nvPr>
        </p:nvSpPr>
        <p:spPr>
          <a:xfrm>
            <a:off x="2799350" y="2291350"/>
            <a:ext cx="1597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5" type="title"/>
          </p:nvPr>
        </p:nvSpPr>
        <p:spPr>
          <a:xfrm>
            <a:off x="4648207" y="1729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23"/>
          <p:cNvSpPr txBox="1"/>
          <p:nvPr>
            <p:ph idx="6" type="title"/>
          </p:nvPr>
        </p:nvSpPr>
        <p:spPr>
          <a:xfrm>
            <a:off x="4648200" y="2291350"/>
            <a:ext cx="1597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 title="Chapter/Page Number"/>
          <p:cNvSpPr txBox="1"/>
          <p:nvPr>
            <p:ph idx="7" type="title"/>
          </p:nvPr>
        </p:nvSpPr>
        <p:spPr>
          <a:xfrm>
            <a:off x="970550" y="2973149"/>
            <a:ext cx="1645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8" type="title"/>
          </p:nvPr>
        </p:nvSpPr>
        <p:spPr>
          <a:xfrm>
            <a:off x="2799354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9" type="title"/>
          </p:nvPr>
        </p:nvSpPr>
        <p:spPr>
          <a:xfrm>
            <a:off x="4648207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970553" y="449178"/>
            <a:ext cx="16524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Sans Light"/>
                <a:ea typeface="Nunito Sans Light"/>
                <a:cs typeface="Nunito Sans Light"/>
                <a:sym typeface="Nunito Sans Light"/>
              </a:rPr>
              <a:t>Table of Contents</a:t>
            </a:r>
            <a:endParaRPr sz="16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976975" y="788261"/>
            <a:ext cx="1554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984996" y="2829618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2813796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4662649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6491449" y="2845661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04" y="4702588"/>
            <a:ext cx="298685" cy="2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970554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6" name="Google Shape;146;p24"/>
          <p:cNvSpPr txBox="1"/>
          <p:nvPr>
            <p:ph idx="2" type="title"/>
          </p:nvPr>
        </p:nvSpPr>
        <p:spPr>
          <a:xfrm>
            <a:off x="2799354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7" name="Google Shape;147;p24"/>
          <p:cNvSpPr txBox="1"/>
          <p:nvPr>
            <p:ph idx="3" type="title"/>
          </p:nvPr>
        </p:nvSpPr>
        <p:spPr>
          <a:xfrm>
            <a:off x="4648207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8" name="Google Shape;148;p24"/>
          <p:cNvSpPr txBox="1"/>
          <p:nvPr>
            <p:ph idx="4" type="title"/>
          </p:nvPr>
        </p:nvSpPr>
        <p:spPr>
          <a:xfrm>
            <a:off x="6477007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24" title="Chapter/Page Number"/>
          <p:cNvSpPr txBox="1"/>
          <p:nvPr>
            <p:ph idx="5" type="title"/>
          </p:nvPr>
        </p:nvSpPr>
        <p:spPr>
          <a:xfrm>
            <a:off x="970550" y="2973149"/>
            <a:ext cx="1645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6" type="title"/>
          </p:nvPr>
        </p:nvSpPr>
        <p:spPr>
          <a:xfrm>
            <a:off x="2799354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7" type="title"/>
          </p:nvPr>
        </p:nvSpPr>
        <p:spPr>
          <a:xfrm>
            <a:off x="4648207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8" type="title"/>
          </p:nvPr>
        </p:nvSpPr>
        <p:spPr>
          <a:xfrm>
            <a:off x="6477007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TITLE+BULLETS LIST">
  <p:cSld name="TITLE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/>
        </p:nvSpPr>
        <p:spPr>
          <a:xfrm>
            <a:off x="970553" y="449178"/>
            <a:ext cx="16524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Sans Light"/>
                <a:ea typeface="Nunito Sans Light"/>
                <a:cs typeface="Nunito Sans Light"/>
                <a:sym typeface="Nunito Sans Light"/>
              </a:rPr>
              <a:t>Table of Contents</a:t>
            </a:r>
            <a:endParaRPr sz="16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976975" y="788261"/>
            <a:ext cx="155400" cy="21600"/>
          </a:xfrm>
          <a:prstGeom prst="rect">
            <a:avLst/>
          </a:prstGeom>
          <a:solidFill>
            <a:srgbClr val="F3A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970550" y="1459829"/>
            <a:ext cx="27273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57" name="Google Shape;15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4864" y="4692245"/>
            <a:ext cx="365760" cy="22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idx="2" type="title"/>
          </p:nvPr>
        </p:nvSpPr>
        <p:spPr>
          <a:xfrm>
            <a:off x="3970566" y="1459829"/>
            <a:ext cx="27273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970572" y="1822850"/>
            <a:ext cx="2727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●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○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■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●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 Sans"/>
              <a:buChar char="○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■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●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○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■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TEXT+TABLE">
  <p:cSld name="TITLE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417500" y="432632"/>
            <a:ext cx="4241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E5B5"/>
              </a:buClr>
              <a:buSzPts val="2300"/>
              <a:buFont typeface="Nunito Sans"/>
              <a:buNone/>
              <a:defRPr sz="2300">
                <a:solidFill>
                  <a:srgbClr val="2CE5B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2" type="subTitle"/>
          </p:nvPr>
        </p:nvSpPr>
        <p:spPr>
          <a:xfrm>
            <a:off x="423650" y="790183"/>
            <a:ext cx="4228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pic>
        <p:nvPicPr>
          <p:cNvPr id="163" name="Google Shape;16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788" y="46969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TEXT+GRAPH">
  <p:cSld name="TITLE_1_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417150" y="457200"/>
            <a:ext cx="4241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E5B5"/>
              </a:buClr>
              <a:buSzPts val="2300"/>
              <a:buFont typeface="Nunito Sans"/>
              <a:buNone/>
              <a:defRPr sz="2300">
                <a:solidFill>
                  <a:srgbClr val="2CE5B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2" type="subTitle"/>
          </p:nvPr>
        </p:nvSpPr>
        <p:spPr>
          <a:xfrm>
            <a:off x="429450" y="870827"/>
            <a:ext cx="4228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4913" y="469228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/>
        </p:nvSpPr>
        <p:spPr>
          <a:xfrm>
            <a:off x="871538" y="1714494"/>
            <a:ext cx="31719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Thanks!</a:t>
            </a:r>
            <a:endParaRPr sz="4400">
              <a:solidFill>
                <a:schemeClr val="lt1"/>
              </a:solidFill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41" y="4321762"/>
            <a:ext cx="170721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>
            <a:off x="3177269" y="4345729"/>
            <a:ext cx="50019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575" y="4509725"/>
            <a:ext cx="219575" cy="1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3599650" y="4474125"/>
            <a:ext cx="11559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Sans"/>
              <a:buNone/>
              <a:def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74" name="Google Shape;174;p28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2950" y="4474137"/>
            <a:ext cx="252881" cy="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idx="2" type="subTitle"/>
          </p:nvPr>
        </p:nvSpPr>
        <p:spPr>
          <a:xfrm>
            <a:off x="6944375" y="4474125"/>
            <a:ext cx="1234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Sans"/>
              <a:buNone/>
              <a:def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76" name="Google Shape;176;p2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9373" y="4474148"/>
            <a:ext cx="252876" cy="2528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idx="3" type="subTitle"/>
          </p:nvPr>
        </p:nvSpPr>
        <p:spPr>
          <a:xfrm>
            <a:off x="5485000" y="4474125"/>
            <a:ext cx="8982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Nunito Sans"/>
              <a:buNone/>
              <a:defRPr sz="10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Sans"/>
              <a:buNone/>
              <a:defRPr sz="17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subTitle"/>
          </p:nvPr>
        </p:nvSpPr>
        <p:spPr>
          <a:xfrm>
            <a:off x="932675" y="555325"/>
            <a:ext cx="67113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Nunito Sans ExtraLight"/>
              <a:buNone/>
              <a:defRPr sz="640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unito ExtraLight"/>
              <a:buNone/>
              <a:defRPr sz="36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idx="2" type="subTitle"/>
          </p:nvPr>
        </p:nvSpPr>
        <p:spPr>
          <a:xfrm>
            <a:off x="961424" y="2374525"/>
            <a:ext cx="22857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3" type="subTitle"/>
          </p:nvPr>
        </p:nvSpPr>
        <p:spPr>
          <a:xfrm>
            <a:off x="975777" y="3400725"/>
            <a:ext cx="2134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"/>
              <a:buNone/>
              <a:defRPr sz="1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41" y="4321762"/>
            <a:ext cx="170721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/>
          <p:nvPr/>
        </p:nvSpPr>
        <p:spPr>
          <a:xfrm>
            <a:off x="976975" y="3146450"/>
            <a:ext cx="2514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1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Nunito Sans ExtraLight"/>
              <a:buNone/>
              <a:defRPr sz="410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88" name="Google Shape;188;p32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2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Nunito Sans ExtraLight"/>
              <a:buNone/>
              <a:defRPr sz="410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2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Nunito Sans ExtraLight"/>
              <a:buNone/>
              <a:defRPr sz="410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3">
  <p:cSld name="TITL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Nunito Sans ExtraLight"/>
              <a:buNone/>
              <a:defRPr sz="41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196" name="Google Shape;196;p34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14">
  <p:cSld name="TITLE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1269559" y="1313316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Nunito Sans ExtraLight"/>
              <a:buNone/>
              <a:defRPr sz="4100">
                <a:solidFill>
                  <a:schemeClr val="accent5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200" name="Google Shape;200;p35"/>
          <p:cNvSpPr txBox="1"/>
          <p:nvPr>
            <p:ph idx="2" type="subTitle"/>
          </p:nvPr>
        </p:nvSpPr>
        <p:spPr>
          <a:xfrm>
            <a:off x="1269550" y="961650"/>
            <a:ext cx="33459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00" y="4728488"/>
            <a:ext cx="365760" cy="2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5">
  <p:cSld name="TITLE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Nunito Sans ExtraLight"/>
              <a:buNone/>
              <a:defRPr sz="41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204" name="Google Shape;204;p36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/>
        </p:nvSpPr>
        <p:spPr>
          <a:xfrm>
            <a:off x="970553" y="449178"/>
            <a:ext cx="16524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Sans Light"/>
                <a:ea typeface="Nunito Sans Light"/>
                <a:cs typeface="Nunito Sans Light"/>
                <a:sym typeface="Nunito Sans Light"/>
              </a:rPr>
              <a:t>Table of Contents</a:t>
            </a:r>
            <a:endParaRPr sz="16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976975" y="788261"/>
            <a:ext cx="1554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/>
          <p:nvPr/>
        </p:nvSpPr>
        <p:spPr>
          <a:xfrm>
            <a:off x="984996" y="2829618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/>
          <p:nvPr/>
        </p:nvSpPr>
        <p:spPr>
          <a:xfrm>
            <a:off x="2813796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/>
          <p:nvPr/>
        </p:nvSpPr>
        <p:spPr>
          <a:xfrm>
            <a:off x="4662649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 txBox="1"/>
          <p:nvPr>
            <p:ph type="title"/>
          </p:nvPr>
        </p:nvSpPr>
        <p:spPr>
          <a:xfrm>
            <a:off x="970554" y="1729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" name="Google Shape;213;p37"/>
          <p:cNvSpPr txBox="1"/>
          <p:nvPr>
            <p:ph idx="2" type="title"/>
          </p:nvPr>
        </p:nvSpPr>
        <p:spPr>
          <a:xfrm>
            <a:off x="970554" y="229135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3" type="title"/>
          </p:nvPr>
        </p:nvSpPr>
        <p:spPr>
          <a:xfrm>
            <a:off x="2799354" y="1729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5" name="Google Shape;215;p37"/>
          <p:cNvSpPr txBox="1"/>
          <p:nvPr>
            <p:ph idx="4" type="title"/>
          </p:nvPr>
        </p:nvSpPr>
        <p:spPr>
          <a:xfrm>
            <a:off x="2799354" y="229135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5" type="title"/>
          </p:nvPr>
        </p:nvSpPr>
        <p:spPr>
          <a:xfrm>
            <a:off x="4648207" y="1729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7" name="Google Shape;217;p37"/>
          <p:cNvSpPr txBox="1"/>
          <p:nvPr>
            <p:ph idx="6" type="title"/>
          </p:nvPr>
        </p:nvSpPr>
        <p:spPr>
          <a:xfrm>
            <a:off x="4648207" y="229135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7" title="Chapter/Page Number"/>
          <p:cNvSpPr txBox="1"/>
          <p:nvPr>
            <p:ph idx="7" type="title"/>
          </p:nvPr>
        </p:nvSpPr>
        <p:spPr>
          <a:xfrm>
            <a:off x="970550" y="2973149"/>
            <a:ext cx="1645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7"/>
          <p:cNvSpPr txBox="1"/>
          <p:nvPr>
            <p:ph idx="8" type="title"/>
          </p:nvPr>
        </p:nvSpPr>
        <p:spPr>
          <a:xfrm>
            <a:off x="2799354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9" type="title"/>
          </p:nvPr>
        </p:nvSpPr>
        <p:spPr>
          <a:xfrm>
            <a:off x="4648207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/>
        </p:nvSpPr>
        <p:spPr>
          <a:xfrm>
            <a:off x="970553" y="449178"/>
            <a:ext cx="16524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Sans Light"/>
                <a:ea typeface="Nunito Sans Light"/>
                <a:cs typeface="Nunito Sans Light"/>
                <a:sym typeface="Nunito Sans Light"/>
              </a:rPr>
              <a:t>Table of Contents</a:t>
            </a:r>
            <a:endParaRPr sz="16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224" name="Google Shape;224;p38"/>
          <p:cNvSpPr/>
          <p:nvPr/>
        </p:nvSpPr>
        <p:spPr>
          <a:xfrm>
            <a:off x="976975" y="788261"/>
            <a:ext cx="1554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984996" y="2829618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8"/>
          <p:cNvSpPr/>
          <p:nvPr/>
        </p:nvSpPr>
        <p:spPr>
          <a:xfrm>
            <a:off x="2813796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4662649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8"/>
          <p:cNvSpPr/>
          <p:nvPr/>
        </p:nvSpPr>
        <p:spPr>
          <a:xfrm>
            <a:off x="6491449" y="2845661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type="title"/>
          </p:nvPr>
        </p:nvSpPr>
        <p:spPr>
          <a:xfrm>
            <a:off x="970554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38"/>
          <p:cNvSpPr txBox="1"/>
          <p:nvPr>
            <p:ph idx="2" type="title"/>
          </p:nvPr>
        </p:nvSpPr>
        <p:spPr>
          <a:xfrm>
            <a:off x="2799354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1" name="Google Shape;231;p38"/>
          <p:cNvSpPr txBox="1"/>
          <p:nvPr>
            <p:ph idx="3" type="title"/>
          </p:nvPr>
        </p:nvSpPr>
        <p:spPr>
          <a:xfrm>
            <a:off x="4648207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38"/>
          <p:cNvSpPr txBox="1"/>
          <p:nvPr>
            <p:ph idx="4" type="title"/>
          </p:nvPr>
        </p:nvSpPr>
        <p:spPr>
          <a:xfrm>
            <a:off x="6477007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3" name="Google Shape;233;p38" title="Chapter/Page Number"/>
          <p:cNvSpPr txBox="1"/>
          <p:nvPr>
            <p:ph idx="5" type="title"/>
          </p:nvPr>
        </p:nvSpPr>
        <p:spPr>
          <a:xfrm>
            <a:off x="970550" y="2973149"/>
            <a:ext cx="1645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6" type="title"/>
          </p:nvPr>
        </p:nvSpPr>
        <p:spPr>
          <a:xfrm>
            <a:off x="2799354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7" type="title"/>
          </p:nvPr>
        </p:nvSpPr>
        <p:spPr>
          <a:xfrm>
            <a:off x="4648207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idx="8" type="title"/>
          </p:nvPr>
        </p:nvSpPr>
        <p:spPr>
          <a:xfrm>
            <a:off x="6477007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TITLE+BULLETS LIST">
  <p:cSld name="TITLE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/>
        </p:nvSpPr>
        <p:spPr>
          <a:xfrm>
            <a:off x="970553" y="449178"/>
            <a:ext cx="16524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Sans Light"/>
                <a:ea typeface="Nunito Sans Light"/>
                <a:cs typeface="Nunito Sans Light"/>
                <a:sym typeface="Nunito Sans Light"/>
              </a:rPr>
              <a:t>Table of Contents</a:t>
            </a:r>
            <a:endParaRPr sz="16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240" name="Google Shape;240;p39"/>
          <p:cNvSpPr/>
          <p:nvPr/>
        </p:nvSpPr>
        <p:spPr>
          <a:xfrm>
            <a:off x="976975" y="788261"/>
            <a:ext cx="155400" cy="21600"/>
          </a:xfrm>
          <a:prstGeom prst="rect">
            <a:avLst/>
          </a:prstGeom>
          <a:solidFill>
            <a:srgbClr val="F3A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 txBox="1"/>
          <p:nvPr>
            <p:ph type="title"/>
          </p:nvPr>
        </p:nvSpPr>
        <p:spPr>
          <a:xfrm>
            <a:off x="970550" y="1459829"/>
            <a:ext cx="27273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242" name="Google Shape;24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689" y="4736845"/>
            <a:ext cx="365760" cy="22053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>
            <p:ph idx="2" type="title"/>
          </p:nvPr>
        </p:nvSpPr>
        <p:spPr>
          <a:xfrm>
            <a:off x="3970566" y="1459829"/>
            <a:ext cx="27273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9pPr>
          </a:lstStyle>
          <a:p/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970572" y="1822850"/>
            <a:ext cx="2727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●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1pPr>
            <a:lvl2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○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2pPr>
            <a:lvl3pPr indent="-29845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■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3pPr>
            <a:lvl4pPr indent="-29845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●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4pPr>
            <a:lvl5pPr indent="-29845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 Sans"/>
              <a:buChar char="○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5pPr>
            <a:lvl6pPr indent="-29845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■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6pPr>
            <a:lvl7pPr indent="-29845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●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7pPr>
            <a:lvl8pPr indent="-29845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○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8pPr>
            <a:lvl9pPr indent="-29845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■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TEXT+TABLE">
  <p:cSld name="TITLE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idx="1" type="subTitle"/>
          </p:nvPr>
        </p:nvSpPr>
        <p:spPr>
          <a:xfrm>
            <a:off x="956750" y="1002632"/>
            <a:ext cx="4241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E5B5"/>
              </a:buClr>
              <a:buSzPts val="2300"/>
              <a:buFont typeface="Nunito Sans"/>
              <a:buNone/>
              <a:defRPr sz="2300">
                <a:solidFill>
                  <a:srgbClr val="2CE5B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40"/>
          <p:cNvSpPr txBox="1"/>
          <p:nvPr>
            <p:ph idx="2" type="subTitle"/>
          </p:nvPr>
        </p:nvSpPr>
        <p:spPr>
          <a:xfrm>
            <a:off x="968950" y="1416258"/>
            <a:ext cx="4228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pic>
        <p:nvPicPr>
          <p:cNvPr id="248" name="Google Shape;24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TEXT+GRAPH">
  <p:cSld name="TITLE_1_1_1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idx="1" type="subTitle"/>
          </p:nvPr>
        </p:nvSpPr>
        <p:spPr>
          <a:xfrm>
            <a:off x="956750" y="457200"/>
            <a:ext cx="42411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E5B5"/>
              </a:buClr>
              <a:buSzPts val="2300"/>
              <a:buFont typeface="Nunito Sans"/>
              <a:buNone/>
              <a:defRPr sz="2300">
                <a:solidFill>
                  <a:srgbClr val="2CE5B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Sans"/>
              <a:buNone/>
              <a:defRPr sz="13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idx="2" type="subTitle"/>
          </p:nvPr>
        </p:nvSpPr>
        <p:spPr>
          <a:xfrm>
            <a:off x="968950" y="870827"/>
            <a:ext cx="4228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Sans Light"/>
              <a:buNone/>
              <a:defRPr sz="11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 Light"/>
              <a:buNone/>
              <a:defRPr sz="1100">
                <a:solidFill>
                  <a:srgbClr val="FFFFFF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  <p:pic>
        <p:nvPicPr>
          <p:cNvPr id="252" name="Google Shape;25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/>
        </p:nvSpPr>
        <p:spPr>
          <a:xfrm>
            <a:off x="871538" y="1714494"/>
            <a:ext cx="31719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Thanks!</a:t>
            </a:r>
            <a:endParaRPr sz="6200">
              <a:solidFill>
                <a:schemeClr val="lt1"/>
              </a:solidFill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41" y="4321762"/>
            <a:ext cx="1707216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/>
          <p:nvPr/>
        </p:nvSpPr>
        <p:spPr>
          <a:xfrm>
            <a:off x="3177269" y="4345729"/>
            <a:ext cx="50019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775" y="4541244"/>
            <a:ext cx="143418" cy="11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655" y="4526407"/>
            <a:ext cx="103855" cy="14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9025" y="4541243"/>
            <a:ext cx="118691" cy="11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>
            <p:ph idx="1" type="subTitle"/>
          </p:nvPr>
        </p:nvSpPr>
        <p:spPr>
          <a:xfrm>
            <a:off x="3389653" y="4530100"/>
            <a:ext cx="10065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"/>
              <a:buNone/>
              <a:defRPr sz="1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42"/>
          <p:cNvSpPr txBox="1"/>
          <p:nvPr>
            <p:ph idx="2" type="subTitle"/>
          </p:nvPr>
        </p:nvSpPr>
        <p:spPr>
          <a:xfrm>
            <a:off x="4812477" y="4530100"/>
            <a:ext cx="15498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"/>
              <a:buNone/>
              <a:defRPr sz="1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3" type="subTitle"/>
          </p:nvPr>
        </p:nvSpPr>
        <p:spPr>
          <a:xfrm>
            <a:off x="6853351" y="4533250"/>
            <a:ext cx="1325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Nunito Sans"/>
              <a:buNone/>
              <a:defRPr sz="11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 Sans"/>
              <a:buNone/>
              <a:defRPr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3">
  <p:cSld name="TITL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Nunito Sans ExtraLight"/>
              <a:buNone/>
              <a:defRPr sz="41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">
  <p:cSld name="CUSTOM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14">
  <p:cSld name="TITLE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978575" y="1106900"/>
            <a:ext cx="5438400" cy="26631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1269559" y="1313316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Nunito Sans ExtraLight"/>
              <a:buNone/>
              <a:defRPr sz="4100">
                <a:solidFill>
                  <a:schemeClr val="accent5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1298294" y="2735475"/>
            <a:ext cx="33459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AR 5">
  <p:cSld name="TITLE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Nunito Sans ExtraLight"/>
              <a:buNone/>
              <a:defRPr sz="4100"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Nunito ExtraLight"/>
              <a:buNone/>
              <a:defRPr sz="1300">
                <a:solidFill>
                  <a:srgbClr val="FFFFFF"/>
                </a:solidFill>
                <a:latin typeface="Nunito ExtraLight"/>
                <a:ea typeface="Nunito ExtraLight"/>
                <a:cs typeface="Nunito ExtraLight"/>
                <a:sym typeface="Nunito ExtraLigh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 Sans"/>
              <a:buNone/>
              <a:defRPr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32" name="Google Shape;3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/>
        </p:nvSpPr>
        <p:spPr>
          <a:xfrm>
            <a:off x="970553" y="449178"/>
            <a:ext cx="16524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Sans Light"/>
                <a:ea typeface="Nunito Sans Light"/>
                <a:cs typeface="Nunito Sans Light"/>
                <a:sym typeface="Nunito Sans Light"/>
              </a:rPr>
              <a:t>Table of Contents</a:t>
            </a:r>
            <a:endParaRPr sz="16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976975" y="788261"/>
            <a:ext cx="1554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984996" y="2829618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2813796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4662649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970554" y="1729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8"/>
          <p:cNvSpPr txBox="1"/>
          <p:nvPr>
            <p:ph idx="2" type="title"/>
          </p:nvPr>
        </p:nvSpPr>
        <p:spPr>
          <a:xfrm>
            <a:off x="970554" y="229135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3" type="title"/>
          </p:nvPr>
        </p:nvSpPr>
        <p:spPr>
          <a:xfrm>
            <a:off x="2799354" y="1729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idx="4" type="title"/>
          </p:nvPr>
        </p:nvSpPr>
        <p:spPr>
          <a:xfrm>
            <a:off x="2799354" y="229135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5" type="title"/>
          </p:nvPr>
        </p:nvSpPr>
        <p:spPr>
          <a:xfrm>
            <a:off x="4648207" y="1729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6" type="title"/>
          </p:nvPr>
        </p:nvSpPr>
        <p:spPr>
          <a:xfrm>
            <a:off x="4648207" y="229135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 title="Chapter/Page Number"/>
          <p:cNvSpPr txBox="1"/>
          <p:nvPr>
            <p:ph idx="7" type="title"/>
          </p:nvPr>
        </p:nvSpPr>
        <p:spPr>
          <a:xfrm>
            <a:off x="970550" y="2973149"/>
            <a:ext cx="1645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8" type="title"/>
          </p:nvPr>
        </p:nvSpPr>
        <p:spPr>
          <a:xfrm>
            <a:off x="2799354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9" type="title"/>
          </p:nvPr>
        </p:nvSpPr>
        <p:spPr>
          <a:xfrm>
            <a:off x="4648207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8" name="Google Shape;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/>
        </p:nvSpPr>
        <p:spPr>
          <a:xfrm>
            <a:off x="970553" y="449178"/>
            <a:ext cx="16524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Sans Light"/>
                <a:ea typeface="Nunito Sans Light"/>
                <a:cs typeface="Nunito Sans Light"/>
                <a:sym typeface="Nunito Sans Light"/>
              </a:rPr>
              <a:t>Table of Contents</a:t>
            </a:r>
            <a:endParaRPr sz="16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51" name="Google Shape;51;p9"/>
          <p:cNvSpPr/>
          <p:nvPr/>
        </p:nvSpPr>
        <p:spPr>
          <a:xfrm>
            <a:off x="976975" y="788261"/>
            <a:ext cx="1554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984996" y="2829618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2813796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/>
          <p:nvPr/>
        </p:nvSpPr>
        <p:spPr>
          <a:xfrm>
            <a:off x="4662649" y="2837639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6491449" y="2845661"/>
            <a:ext cx="1645800" cy="21600"/>
          </a:xfrm>
          <a:prstGeom prst="rect">
            <a:avLst/>
          </a:prstGeom>
          <a:solidFill>
            <a:srgbClr val="2CE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970554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9"/>
          <p:cNvSpPr txBox="1"/>
          <p:nvPr>
            <p:ph idx="2" type="title"/>
          </p:nvPr>
        </p:nvSpPr>
        <p:spPr>
          <a:xfrm>
            <a:off x="2799354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9"/>
          <p:cNvSpPr txBox="1"/>
          <p:nvPr>
            <p:ph idx="3" type="title"/>
          </p:nvPr>
        </p:nvSpPr>
        <p:spPr>
          <a:xfrm>
            <a:off x="4648207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" name="Google Shape;59;p9"/>
          <p:cNvSpPr txBox="1"/>
          <p:nvPr>
            <p:ph idx="4" type="title"/>
          </p:nvPr>
        </p:nvSpPr>
        <p:spPr>
          <a:xfrm>
            <a:off x="6477007" y="2110882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9" title="Chapter/Page Number"/>
          <p:cNvSpPr txBox="1"/>
          <p:nvPr>
            <p:ph idx="5" type="title"/>
          </p:nvPr>
        </p:nvSpPr>
        <p:spPr>
          <a:xfrm>
            <a:off x="970550" y="2973149"/>
            <a:ext cx="1645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6" type="title"/>
          </p:nvPr>
        </p:nvSpPr>
        <p:spPr>
          <a:xfrm>
            <a:off x="2799354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7" type="title"/>
          </p:nvPr>
        </p:nvSpPr>
        <p:spPr>
          <a:xfrm>
            <a:off x="4648207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8" type="title"/>
          </p:nvPr>
        </p:nvSpPr>
        <p:spPr>
          <a:xfrm>
            <a:off x="6477007" y="2973145"/>
            <a:ext cx="16458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" name="Google Shape;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8" y="4736838"/>
            <a:ext cx="365760" cy="22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TITLE+BULLETS LIST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/>
        </p:nvSpPr>
        <p:spPr>
          <a:xfrm>
            <a:off x="970553" y="449178"/>
            <a:ext cx="16524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Sans Light"/>
                <a:ea typeface="Nunito Sans Light"/>
                <a:cs typeface="Nunito Sans Light"/>
                <a:sym typeface="Nunito Sans Light"/>
              </a:rPr>
              <a:t>Table of Contents</a:t>
            </a:r>
            <a:endParaRPr sz="16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976975" y="788261"/>
            <a:ext cx="155400" cy="21600"/>
          </a:xfrm>
          <a:prstGeom prst="rect">
            <a:avLst/>
          </a:prstGeom>
          <a:solidFill>
            <a:srgbClr val="F3A3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970550" y="1459829"/>
            <a:ext cx="27273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 Sans"/>
              <a:buNone/>
              <a:defRPr sz="15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5689" y="4736845"/>
            <a:ext cx="365760" cy="22053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>
            <p:ph idx="2" type="title"/>
          </p:nvPr>
        </p:nvSpPr>
        <p:spPr>
          <a:xfrm>
            <a:off x="3970566" y="1459829"/>
            <a:ext cx="27273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 Sans Black"/>
              <a:buNone/>
              <a:defRPr sz="1500">
                <a:latin typeface="Nunito Sans Black"/>
                <a:ea typeface="Nunito Sans Black"/>
                <a:cs typeface="Nunito Sans Black"/>
                <a:sym typeface="Nunito Sans Black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3970572" y="1822850"/>
            <a:ext cx="2727300" cy="23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●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1pPr>
            <a:lvl2pPr indent="-29845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○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2pPr>
            <a:lvl3pPr indent="-29845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■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3pPr>
            <a:lvl4pPr indent="-29845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●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4pPr>
            <a:lvl5pPr indent="-29845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unito Sans"/>
              <a:buChar char="○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5pPr>
            <a:lvl6pPr indent="-29845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■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6pPr>
            <a:lvl7pPr indent="-29845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●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7pPr>
            <a:lvl8pPr indent="-29845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○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8pPr>
            <a:lvl9pPr indent="-29845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A342"/>
              </a:buClr>
              <a:buSzPts val="1100"/>
              <a:buFont typeface="Nunito Sans"/>
              <a:buChar char="■"/>
              <a:defRPr b="1" sz="11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82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79.png"/><Relationship Id="rId15" Type="http://schemas.openxmlformats.org/officeDocument/2006/relationships/image" Target="../media/image74.png"/><Relationship Id="rId14" Type="http://schemas.openxmlformats.org/officeDocument/2006/relationships/image" Target="../media/image70.png"/><Relationship Id="rId16" Type="http://schemas.openxmlformats.org/officeDocument/2006/relationships/image" Target="../media/image71.png"/><Relationship Id="rId5" Type="http://schemas.openxmlformats.org/officeDocument/2006/relationships/image" Target="../media/image58.png"/><Relationship Id="rId6" Type="http://schemas.openxmlformats.org/officeDocument/2006/relationships/image" Target="../media/image69.png"/><Relationship Id="rId7" Type="http://schemas.openxmlformats.org/officeDocument/2006/relationships/image" Target="../media/image65.png"/><Relationship Id="rId8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7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8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8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48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48.png"/><Relationship Id="rId8" Type="http://schemas.openxmlformats.org/officeDocument/2006/relationships/image" Target="../media/image8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3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lakefs.io/" TargetMode="External"/><Relationship Id="rId10" Type="http://schemas.openxmlformats.org/officeDocument/2006/relationships/image" Target="../media/image29.png"/><Relationship Id="rId13" Type="http://schemas.openxmlformats.org/officeDocument/2006/relationships/hyperlink" Target="https://docs.lakefs.io/quickstart/" TargetMode="External"/><Relationship Id="rId1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lakefs.io/quickstart/" TargetMode="External"/><Relationship Id="rId4" Type="http://schemas.openxmlformats.org/officeDocument/2006/relationships/hyperlink" Target="https://docs.lakefs.io/" TargetMode="External"/><Relationship Id="rId9" Type="http://schemas.openxmlformats.org/officeDocument/2006/relationships/hyperlink" Target="https://github.com/treeverse/lakeFS" TargetMode="External"/><Relationship Id="rId14" Type="http://schemas.openxmlformats.org/officeDocument/2006/relationships/image" Target="../media/image90.png"/><Relationship Id="rId5" Type="http://schemas.openxmlformats.org/officeDocument/2006/relationships/hyperlink" Target="https://join.slack.com/t/lakefs/shared_invite/zt-g86mkroy-186GzaxR4xOar1i1Us0bzw" TargetMode="External"/><Relationship Id="rId6" Type="http://schemas.openxmlformats.org/officeDocument/2006/relationships/hyperlink" Target="https://github.com/treeverse/lakeFS" TargetMode="External"/><Relationship Id="rId7" Type="http://schemas.openxmlformats.org/officeDocument/2006/relationships/hyperlink" Target="https://join.slack.com/t/lakefs/shared_invite/zt-g86mkroy-186GzaxR4xOar1i1Us0bzw" TargetMode="External"/><Relationship Id="rId8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join.slack.com/t/lakefs/shared_invite/zt-fm6e2ncx-6wR3yW5jABXBuqN2NnLCDA" TargetMode="External"/><Relationship Id="rId4" Type="http://schemas.openxmlformats.org/officeDocument/2006/relationships/hyperlink" Target="https://github.com/treeverse/lakeF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idx="1" type="subTitle"/>
          </p:nvPr>
        </p:nvSpPr>
        <p:spPr>
          <a:xfrm>
            <a:off x="975775" y="1171800"/>
            <a:ext cx="6711300" cy="191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Lake Versioning -  </a:t>
            </a:r>
            <a:r>
              <a:rPr b="1" lang="en" sz="4800">
                <a:latin typeface="Nunito Sans"/>
                <a:ea typeface="Nunito Sans"/>
                <a:cs typeface="Nunito Sans"/>
                <a:sym typeface="Nunito Sans"/>
              </a:rPr>
              <a:t>Explained</a:t>
            </a:r>
            <a:endParaRPr b="1" sz="4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9" name="Google Shape;269;p44"/>
          <p:cNvSpPr txBox="1"/>
          <p:nvPr>
            <p:ph idx="3" type="subTitle"/>
          </p:nvPr>
        </p:nvSpPr>
        <p:spPr>
          <a:xfrm>
            <a:off x="975777" y="3400725"/>
            <a:ext cx="2134800" cy="2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Oz Katz, September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/>
          <p:nvPr/>
        </p:nvSpPr>
        <p:spPr>
          <a:xfrm>
            <a:off x="6669850" y="1452825"/>
            <a:ext cx="1811100" cy="248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Data Consumption</a:t>
            </a:r>
            <a:endParaRPr>
              <a:solidFill>
                <a:srgbClr val="434343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33" name="Google Shape;333;p53"/>
          <p:cNvSpPr/>
          <p:nvPr/>
        </p:nvSpPr>
        <p:spPr>
          <a:xfrm>
            <a:off x="572300" y="1452900"/>
            <a:ext cx="1811100" cy="248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Data Sources</a:t>
            </a:r>
            <a:endParaRPr>
              <a:solidFill>
                <a:srgbClr val="434343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334" name="Google Shape;334;p53"/>
          <p:cNvSpPr/>
          <p:nvPr/>
        </p:nvSpPr>
        <p:spPr>
          <a:xfrm>
            <a:off x="2693325" y="1772076"/>
            <a:ext cx="3666600" cy="1978500"/>
          </a:xfrm>
          <a:prstGeom prst="rect">
            <a:avLst/>
          </a:prstGeom>
          <a:solidFill>
            <a:srgbClr val="F8F8F8"/>
          </a:solidFill>
          <a:ln cap="flat" cmpd="sng" w="9525">
            <a:solidFill>
              <a:srgbClr val="2CE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3"/>
          <p:cNvSpPr/>
          <p:nvPr/>
        </p:nvSpPr>
        <p:spPr>
          <a:xfrm>
            <a:off x="3038275" y="2166438"/>
            <a:ext cx="2973900" cy="119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CE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875" y="2603825"/>
            <a:ext cx="797849" cy="560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188" y="2677081"/>
            <a:ext cx="702400" cy="522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873" y="2688214"/>
            <a:ext cx="523000" cy="39177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/>
        </p:nvSpPr>
        <p:spPr>
          <a:xfrm>
            <a:off x="3966875" y="2166438"/>
            <a:ext cx="1190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xygen Light"/>
                <a:ea typeface="Oxygen Light"/>
                <a:cs typeface="Oxygen Light"/>
                <a:sym typeface="Oxygen Light"/>
              </a:rPr>
              <a:t>Object Store</a:t>
            </a:r>
            <a:endParaRPr sz="12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pic>
        <p:nvPicPr>
          <p:cNvPr id="340" name="Google Shape;34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1775" y="2831152"/>
            <a:ext cx="702401" cy="105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2340" y="2888040"/>
            <a:ext cx="523013" cy="5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4871" y="3449628"/>
            <a:ext cx="577950" cy="30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2646" y="2214374"/>
            <a:ext cx="702400" cy="21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6727" y="1786336"/>
            <a:ext cx="797839" cy="39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02621" y="2591673"/>
            <a:ext cx="797851" cy="20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3812" y="1880525"/>
            <a:ext cx="852126" cy="33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8775" y="2326480"/>
            <a:ext cx="577950" cy="523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6548" y="2960503"/>
            <a:ext cx="702405" cy="3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17925" y="3449637"/>
            <a:ext cx="939650" cy="4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99150" y="1876837"/>
            <a:ext cx="852150" cy="194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Intro to lakeFS</a:t>
            </a:r>
            <a:endParaRPr>
              <a:solidFill>
                <a:srgbClr val="27989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idx="1" type="subTitle"/>
          </p:nvPr>
        </p:nvSpPr>
        <p:spPr>
          <a:xfrm>
            <a:off x="1543800" y="1762650"/>
            <a:ext cx="60564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s3://data-bucket/collections/foo</a:t>
            </a:r>
            <a:endParaRPr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7" name="Google Shape;357;p54"/>
          <p:cNvSpPr txBox="1"/>
          <p:nvPr>
            <p:ph idx="1" type="subTitle"/>
          </p:nvPr>
        </p:nvSpPr>
        <p:spPr>
          <a:xfrm>
            <a:off x="1093800" y="2787875"/>
            <a:ext cx="69564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s3://data-bucket/</a:t>
            </a:r>
            <a:r>
              <a:rPr lang="en" u="sng">
                <a:solidFill>
                  <a:srgbClr val="F3A342"/>
                </a:solidFill>
                <a:latin typeface="Roboto Mono"/>
                <a:ea typeface="Roboto Mono"/>
                <a:cs typeface="Roboto Mono"/>
                <a:sym typeface="Roboto Mono"/>
              </a:rPr>
              <a:t>master</a:t>
            </a:r>
            <a:r>
              <a:rPr lang="en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/collections/foo</a:t>
            </a:r>
            <a:endParaRPr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58" name="Google Shape;358;p54"/>
          <p:cNvCxnSpPr/>
          <p:nvPr/>
        </p:nvCxnSpPr>
        <p:spPr>
          <a:xfrm>
            <a:off x="4572000" y="2269088"/>
            <a:ext cx="0" cy="405300"/>
          </a:xfrm>
          <a:prstGeom prst="straightConnector1">
            <a:avLst/>
          </a:prstGeom>
          <a:noFill/>
          <a:ln cap="flat" cmpd="sng" w="38100">
            <a:solidFill>
              <a:srgbClr val="57BB8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75" y="940200"/>
            <a:ext cx="7577038" cy="40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How do we branch data?</a:t>
            </a:r>
            <a:endParaRPr>
              <a:solidFill>
                <a:srgbClr val="27989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6"/>
          <p:cNvSpPr/>
          <p:nvPr/>
        </p:nvSpPr>
        <p:spPr>
          <a:xfrm>
            <a:off x="507100" y="470900"/>
            <a:ext cx="3933600" cy="3702000"/>
          </a:xfrm>
          <a:prstGeom prst="rect">
            <a:avLst/>
          </a:prstGeom>
          <a:solidFill>
            <a:srgbClr val="279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 </a:t>
            </a:r>
            <a:r>
              <a:rPr b="1" lang="en"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Dev Env. for Data</a:t>
            </a:r>
            <a:endParaRPr b="1" sz="2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56"/>
          <p:cNvSpPr txBox="1"/>
          <p:nvPr/>
        </p:nvSpPr>
        <p:spPr>
          <a:xfrm>
            <a:off x="4680875" y="470900"/>
            <a:ext cx="3933600" cy="37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 Light"/>
              <a:buChar char="●"/>
            </a:pP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Experiment</a:t>
            </a:r>
            <a:r>
              <a:rPr lang="en" sz="16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- try tools and code in isolation </a:t>
            </a:r>
            <a:endParaRPr sz="16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 Light"/>
              <a:buChar char="●"/>
            </a:pP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Compare</a:t>
            </a:r>
            <a:r>
              <a:rPr lang="en" sz="16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- tools, code or different versions of your data</a:t>
            </a:r>
            <a:endParaRPr b="1"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Nunito Sans Light"/>
              <a:buChar char="●"/>
            </a:pP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Reproduce</a:t>
            </a:r>
            <a:r>
              <a:rPr lang="en" sz="16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- go back to any point of time for both your code and your data</a:t>
            </a:r>
            <a:endParaRPr sz="16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57"/>
          <p:cNvGrpSpPr/>
          <p:nvPr/>
        </p:nvGrpSpPr>
        <p:grpSpPr>
          <a:xfrm>
            <a:off x="2178663" y="1274000"/>
            <a:ext cx="4201675" cy="2595475"/>
            <a:chOff x="2471163" y="857025"/>
            <a:chExt cx="4201675" cy="2595475"/>
          </a:xfrm>
        </p:grpSpPr>
        <p:grpSp>
          <p:nvGrpSpPr>
            <p:cNvPr id="376" name="Google Shape;376;p57"/>
            <p:cNvGrpSpPr/>
            <p:nvPr/>
          </p:nvGrpSpPr>
          <p:grpSpPr>
            <a:xfrm>
              <a:off x="2471163" y="1691000"/>
              <a:ext cx="4201675" cy="1761500"/>
              <a:chOff x="1660475" y="2747950"/>
              <a:chExt cx="4201675" cy="1761500"/>
            </a:xfrm>
          </p:grpSpPr>
          <p:sp>
            <p:nvSpPr>
              <p:cNvPr id="377" name="Google Shape;377;p57"/>
              <p:cNvSpPr/>
              <p:nvPr/>
            </p:nvSpPr>
            <p:spPr>
              <a:xfrm>
                <a:off x="3902650" y="2769900"/>
                <a:ext cx="365700" cy="365700"/>
              </a:xfrm>
              <a:prstGeom prst="ellipse">
                <a:avLst/>
              </a:prstGeom>
              <a:solidFill>
                <a:schemeClr val="lt2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8" name="Google Shape;378;p57"/>
              <p:cNvCxnSpPr>
                <a:stCxn id="379" idx="6"/>
                <a:endCxn id="380" idx="2"/>
              </p:cNvCxnSpPr>
              <p:nvPr/>
            </p:nvCxnSpPr>
            <p:spPr>
              <a:xfrm>
                <a:off x="3481050" y="4301400"/>
                <a:ext cx="2381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79" name="Google Shape;379;p57"/>
              <p:cNvSpPr/>
              <p:nvPr/>
            </p:nvSpPr>
            <p:spPr>
              <a:xfrm>
                <a:off x="3115350" y="411855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1" name="Google Shape;381;p57"/>
              <p:cNvCxnSpPr>
                <a:stCxn id="377" idx="3"/>
                <a:endCxn id="379" idx="7"/>
              </p:cNvCxnSpPr>
              <p:nvPr/>
            </p:nvCxnSpPr>
            <p:spPr>
              <a:xfrm flipH="1">
                <a:off x="3427606" y="3082044"/>
                <a:ext cx="528600" cy="10902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stealth"/>
                <a:tailEnd len="med" w="med" type="none"/>
              </a:ln>
            </p:spPr>
          </p:cxnSp>
          <p:sp>
            <p:nvSpPr>
              <p:cNvPr id="382" name="Google Shape;382;p57"/>
              <p:cNvSpPr txBox="1"/>
              <p:nvPr/>
            </p:nvSpPr>
            <p:spPr>
              <a:xfrm>
                <a:off x="1660475" y="4093350"/>
                <a:ext cx="1274100" cy="4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Space Mono"/>
                    <a:ea typeface="Space Mono"/>
                    <a:cs typeface="Space Mono"/>
                    <a:sym typeface="Space Mono"/>
                  </a:rPr>
                  <a:t>Master</a:t>
                </a:r>
                <a:endParaRPr sz="1600"/>
              </a:p>
            </p:txBody>
          </p:sp>
          <p:sp>
            <p:nvSpPr>
              <p:cNvPr id="383" name="Google Shape;383;p57"/>
              <p:cNvSpPr txBox="1"/>
              <p:nvPr/>
            </p:nvSpPr>
            <p:spPr>
              <a:xfrm>
                <a:off x="1660475" y="2747950"/>
                <a:ext cx="2108100" cy="4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Space Mono"/>
                    <a:ea typeface="Space Mono"/>
                    <a:cs typeface="Space Mono"/>
                    <a:sym typeface="Space Mono"/>
                  </a:rPr>
                  <a:t>experiment-1</a:t>
                </a:r>
                <a:endParaRPr sz="1600"/>
              </a:p>
            </p:txBody>
          </p:sp>
          <p:sp>
            <p:nvSpPr>
              <p:cNvPr id="384" name="Google Shape;384;p57"/>
              <p:cNvSpPr/>
              <p:nvPr/>
            </p:nvSpPr>
            <p:spPr>
              <a:xfrm>
                <a:off x="5283425" y="277315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85" name="Google Shape;385;p57"/>
              <p:cNvCxnSpPr/>
              <p:nvPr/>
            </p:nvCxnSpPr>
            <p:spPr>
              <a:xfrm>
                <a:off x="4275725" y="2956000"/>
                <a:ext cx="1007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86" name="Google Shape;386;p57"/>
              <p:cNvSpPr/>
              <p:nvPr/>
            </p:nvSpPr>
            <p:spPr>
              <a:xfrm>
                <a:off x="3910100" y="277315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87" name="Google Shape;387;p57"/>
            <p:cNvCxnSpPr>
              <a:stCxn id="384" idx="0"/>
              <a:endCxn id="386" idx="0"/>
            </p:cNvCxnSpPr>
            <p:nvPr/>
          </p:nvCxnSpPr>
          <p:spPr>
            <a:xfrm rot="5400000">
              <a:off x="5589963" y="1029800"/>
              <a:ext cx="600" cy="1373400"/>
            </a:xfrm>
            <a:prstGeom prst="curvedConnector3">
              <a:avLst>
                <a:gd fmla="val -396875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88" name="Google Shape;388;p57"/>
            <p:cNvSpPr txBox="1"/>
            <p:nvPr/>
          </p:nvSpPr>
          <p:spPr>
            <a:xfrm>
              <a:off x="4535688" y="857025"/>
              <a:ext cx="21081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Revert</a:t>
              </a:r>
              <a:endParaRPr sz="1600"/>
            </a:p>
          </p:txBody>
        </p:sp>
      </p:grpSp>
      <p:sp>
        <p:nvSpPr>
          <p:cNvPr id="389" name="Google Shape;389;p57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79890"/>
                </a:solidFill>
                <a:latin typeface="Nunito Sans"/>
                <a:ea typeface="Nunito Sans"/>
                <a:cs typeface="Nunito Sans"/>
                <a:sym typeface="Nunito Sans"/>
              </a:rPr>
              <a:t>Data branching models - </a:t>
            </a:r>
            <a:r>
              <a:rPr b="1" lang="en" sz="2300">
                <a:solidFill>
                  <a:srgbClr val="279890"/>
                </a:solidFill>
                <a:latin typeface="Nunito Sans"/>
                <a:ea typeface="Nunito Sans"/>
                <a:cs typeface="Nunito Sans"/>
                <a:sym typeface="Nunito Sans"/>
              </a:rPr>
              <a:t>Experiment</a:t>
            </a:r>
            <a:endParaRPr b="1">
              <a:solidFill>
                <a:srgbClr val="27989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/>
          <p:nvPr>
            <p:ph idx="1" type="subTitle"/>
          </p:nvPr>
        </p:nvSpPr>
        <p:spPr>
          <a:xfrm>
            <a:off x="810425" y="457200"/>
            <a:ext cx="62664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branching models - </a:t>
            </a:r>
            <a:r>
              <a:rPr b="1" lang="en">
                <a:solidFill>
                  <a:srgbClr val="279890"/>
                </a:solidFill>
              </a:rPr>
              <a:t>Compare</a:t>
            </a:r>
            <a:endParaRPr/>
          </a:p>
        </p:txBody>
      </p:sp>
      <p:grpSp>
        <p:nvGrpSpPr>
          <p:cNvPr id="395" name="Google Shape;395;p58"/>
          <p:cNvGrpSpPr/>
          <p:nvPr/>
        </p:nvGrpSpPr>
        <p:grpSpPr>
          <a:xfrm>
            <a:off x="3987650" y="2642188"/>
            <a:ext cx="2746725" cy="1714350"/>
            <a:chOff x="4410750" y="2769900"/>
            <a:chExt cx="2746725" cy="1714350"/>
          </a:xfrm>
        </p:grpSpPr>
        <p:sp>
          <p:nvSpPr>
            <p:cNvPr id="396" name="Google Shape;396;p58"/>
            <p:cNvSpPr/>
            <p:nvPr/>
          </p:nvSpPr>
          <p:spPr>
            <a:xfrm>
              <a:off x="5198050" y="2769900"/>
              <a:ext cx="365700" cy="3657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7" name="Google Shape;397;p58"/>
            <p:cNvCxnSpPr>
              <a:stCxn id="398" idx="6"/>
            </p:cNvCxnSpPr>
            <p:nvPr/>
          </p:nvCxnSpPr>
          <p:spPr>
            <a:xfrm>
              <a:off x="6149775" y="4301400"/>
              <a:ext cx="1007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98" name="Google Shape;398;p58"/>
            <p:cNvSpPr/>
            <p:nvPr/>
          </p:nvSpPr>
          <p:spPr>
            <a:xfrm>
              <a:off x="5784075" y="4118550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" name="Google Shape;399;p58"/>
            <p:cNvCxnSpPr/>
            <p:nvPr/>
          </p:nvCxnSpPr>
          <p:spPr>
            <a:xfrm>
              <a:off x="4776375" y="4301400"/>
              <a:ext cx="1007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00" name="Google Shape;400;p58"/>
            <p:cNvSpPr/>
            <p:nvPr/>
          </p:nvSpPr>
          <p:spPr>
            <a:xfrm>
              <a:off x="4410750" y="4118550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" name="Google Shape;401;p58"/>
            <p:cNvCxnSpPr>
              <a:stCxn id="396" idx="3"/>
              <a:endCxn id="400" idx="7"/>
            </p:cNvCxnSpPr>
            <p:nvPr/>
          </p:nvCxnSpPr>
          <p:spPr>
            <a:xfrm flipH="1">
              <a:off x="4723006" y="3082044"/>
              <a:ext cx="528600" cy="1090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sp>
        <p:nvSpPr>
          <p:cNvPr id="402" name="Google Shape;402;p58"/>
          <p:cNvSpPr txBox="1"/>
          <p:nvPr/>
        </p:nvSpPr>
        <p:spPr>
          <a:xfrm>
            <a:off x="1879550" y="3940438"/>
            <a:ext cx="2108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Master</a:t>
            </a:r>
            <a:endParaRPr sz="1600"/>
          </a:p>
        </p:txBody>
      </p:sp>
      <p:sp>
        <p:nvSpPr>
          <p:cNvPr id="403" name="Google Shape;403;p58"/>
          <p:cNvSpPr txBox="1"/>
          <p:nvPr/>
        </p:nvSpPr>
        <p:spPr>
          <a:xfrm>
            <a:off x="1879550" y="2628875"/>
            <a:ext cx="2108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experiment-1</a:t>
            </a:r>
            <a:endParaRPr sz="1600"/>
          </a:p>
        </p:txBody>
      </p:sp>
      <p:grpSp>
        <p:nvGrpSpPr>
          <p:cNvPr id="404" name="Google Shape;404;p58"/>
          <p:cNvGrpSpPr/>
          <p:nvPr/>
        </p:nvGrpSpPr>
        <p:grpSpPr>
          <a:xfrm>
            <a:off x="4782400" y="1296788"/>
            <a:ext cx="1739025" cy="1714350"/>
            <a:chOff x="4410750" y="2769900"/>
            <a:chExt cx="1739025" cy="1714350"/>
          </a:xfrm>
        </p:grpSpPr>
        <p:sp>
          <p:nvSpPr>
            <p:cNvPr id="405" name="Google Shape;405;p58"/>
            <p:cNvSpPr/>
            <p:nvPr/>
          </p:nvSpPr>
          <p:spPr>
            <a:xfrm>
              <a:off x="5198050" y="2769900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8"/>
            <p:cNvSpPr/>
            <p:nvPr/>
          </p:nvSpPr>
          <p:spPr>
            <a:xfrm>
              <a:off x="5784075" y="4118550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7" name="Google Shape;407;p58"/>
            <p:cNvCxnSpPr/>
            <p:nvPr/>
          </p:nvCxnSpPr>
          <p:spPr>
            <a:xfrm>
              <a:off x="4776375" y="4301400"/>
              <a:ext cx="1007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08" name="Google Shape;408;p58"/>
            <p:cNvSpPr/>
            <p:nvPr/>
          </p:nvSpPr>
          <p:spPr>
            <a:xfrm>
              <a:off x="4410750" y="4118550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9" name="Google Shape;409;p58"/>
            <p:cNvCxnSpPr>
              <a:stCxn id="405" idx="3"/>
              <a:endCxn id="408" idx="7"/>
            </p:cNvCxnSpPr>
            <p:nvPr/>
          </p:nvCxnSpPr>
          <p:spPr>
            <a:xfrm flipH="1">
              <a:off x="4723006" y="3082044"/>
              <a:ext cx="528600" cy="1090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  <p:cxnSp>
        <p:nvCxnSpPr>
          <p:cNvPr id="410" name="Google Shape;410;p58"/>
          <p:cNvCxnSpPr/>
          <p:nvPr/>
        </p:nvCxnSpPr>
        <p:spPr>
          <a:xfrm flipH="1">
            <a:off x="5668656" y="2954257"/>
            <a:ext cx="528600" cy="109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stealth"/>
            <a:tailEnd len="med" w="med" type="stealth"/>
          </a:ln>
        </p:spPr>
      </p:cxnSp>
      <p:cxnSp>
        <p:nvCxnSpPr>
          <p:cNvPr id="411" name="Google Shape;411;p58"/>
          <p:cNvCxnSpPr/>
          <p:nvPr/>
        </p:nvCxnSpPr>
        <p:spPr>
          <a:xfrm>
            <a:off x="5950900" y="1474963"/>
            <a:ext cx="1007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2" name="Google Shape;412;p58"/>
          <p:cNvCxnSpPr/>
          <p:nvPr/>
        </p:nvCxnSpPr>
        <p:spPr>
          <a:xfrm flipH="1">
            <a:off x="6430006" y="1608857"/>
            <a:ext cx="528600" cy="109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stealth"/>
            <a:tailEnd len="med" w="med" type="stealth"/>
          </a:ln>
        </p:spPr>
      </p:cxnSp>
      <p:sp>
        <p:nvSpPr>
          <p:cNvPr id="413" name="Google Shape;413;p58"/>
          <p:cNvSpPr/>
          <p:nvPr/>
        </p:nvSpPr>
        <p:spPr>
          <a:xfrm>
            <a:off x="6898750" y="1292113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8"/>
          <p:cNvSpPr txBox="1"/>
          <p:nvPr/>
        </p:nvSpPr>
        <p:spPr>
          <a:xfrm rot="6892835">
            <a:off x="6318615" y="2084437"/>
            <a:ext cx="1036060" cy="415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diff</a:t>
            </a:r>
            <a:endParaRPr b="1" sz="1600"/>
          </a:p>
        </p:txBody>
      </p:sp>
      <p:sp>
        <p:nvSpPr>
          <p:cNvPr id="415" name="Google Shape;415;p58"/>
          <p:cNvSpPr txBox="1"/>
          <p:nvPr/>
        </p:nvSpPr>
        <p:spPr>
          <a:xfrm rot="6892835">
            <a:off x="5557265" y="3459287"/>
            <a:ext cx="1036060" cy="4159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diff</a:t>
            </a:r>
            <a:endParaRPr b="1" sz="1600"/>
          </a:p>
        </p:txBody>
      </p:sp>
      <p:sp>
        <p:nvSpPr>
          <p:cNvPr id="416" name="Google Shape;416;p58"/>
          <p:cNvSpPr txBox="1"/>
          <p:nvPr/>
        </p:nvSpPr>
        <p:spPr>
          <a:xfrm>
            <a:off x="1879550" y="1317288"/>
            <a:ext cx="2108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experiment-2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>
            <p:ph idx="1" type="subTitle"/>
          </p:nvPr>
        </p:nvSpPr>
        <p:spPr>
          <a:xfrm>
            <a:off x="810425" y="457200"/>
            <a:ext cx="62664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branching models - </a:t>
            </a:r>
            <a:r>
              <a:rPr b="1" lang="en">
                <a:solidFill>
                  <a:srgbClr val="279890"/>
                </a:solidFill>
              </a:rPr>
              <a:t>Reproduce</a:t>
            </a:r>
            <a:endParaRPr b="1">
              <a:solidFill>
                <a:srgbClr val="279890"/>
              </a:solidFill>
            </a:endParaRPr>
          </a:p>
        </p:txBody>
      </p:sp>
      <p:sp>
        <p:nvSpPr>
          <p:cNvPr id="422" name="Google Shape;422;p59"/>
          <p:cNvSpPr/>
          <p:nvPr/>
        </p:nvSpPr>
        <p:spPr>
          <a:xfrm>
            <a:off x="5566400" y="1294950"/>
            <a:ext cx="2397300" cy="79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Commit metadata</a:t>
            </a:r>
            <a:endParaRPr b="1" sz="11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0000"/>
                </a:solidFill>
                <a:latin typeface="Space Mono"/>
                <a:ea typeface="Space Mono"/>
                <a:cs typeface="Space Mono"/>
                <a:sym typeface="Space Mono"/>
              </a:rPr>
              <a:t>j</a:t>
            </a:r>
            <a:r>
              <a:rPr lang="en" sz="1100">
                <a:solidFill>
                  <a:srgbClr val="990000"/>
                </a:solidFill>
                <a:latin typeface="Space Mono"/>
                <a:ea typeface="Space Mono"/>
                <a:cs typeface="Space Mono"/>
                <a:sym typeface="Space Mono"/>
              </a:rPr>
              <a:t>ob_git_commit</a:t>
            </a:r>
            <a:r>
              <a:rPr lang="en" sz="1100">
                <a:solidFill>
                  <a:srgbClr val="CC0000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" sz="1100">
                <a:latin typeface="Space Mono"/>
                <a:ea typeface="Space Mono"/>
                <a:cs typeface="Space Mono"/>
                <a:sym typeface="Space Mono"/>
              </a:rPr>
              <a:t>=</a:t>
            </a:r>
            <a:r>
              <a:rPr lang="en" sz="1100">
                <a:solidFill>
                  <a:srgbClr val="CC0000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" sz="1100">
                <a:solidFill>
                  <a:srgbClr val="990000"/>
                </a:solidFill>
                <a:latin typeface="Space Mono"/>
                <a:ea typeface="Space Mono"/>
                <a:cs typeface="Space Mono"/>
                <a:sym typeface="Space Mono"/>
              </a:rPr>
              <a:t>60cf3d</a:t>
            </a:r>
            <a:endParaRPr sz="1100">
              <a:solidFill>
                <a:srgbClr val="99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23" name="Google Shape;423;p59"/>
          <p:cNvSpPr/>
          <p:nvPr/>
        </p:nvSpPr>
        <p:spPr>
          <a:xfrm>
            <a:off x="5213025" y="2454000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59"/>
          <p:cNvCxnSpPr>
            <a:stCxn id="425" idx="6"/>
            <a:endCxn id="426" idx="2"/>
          </p:cNvCxnSpPr>
          <p:nvPr/>
        </p:nvCxnSpPr>
        <p:spPr>
          <a:xfrm>
            <a:off x="6164750" y="3985500"/>
            <a:ext cx="120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6" name="Google Shape;426;p59"/>
          <p:cNvSpPr/>
          <p:nvPr/>
        </p:nvSpPr>
        <p:spPr>
          <a:xfrm>
            <a:off x="7365300" y="3802650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9"/>
          <p:cNvSpPr/>
          <p:nvPr/>
        </p:nvSpPr>
        <p:spPr>
          <a:xfrm>
            <a:off x="5799050" y="3802650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59"/>
          <p:cNvCxnSpPr/>
          <p:nvPr/>
        </p:nvCxnSpPr>
        <p:spPr>
          <a:xfrm>
            <a:off x="4791350" y="3985500"/>
            <a:ext cx="1007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8" name="Google Shape;428;p59"/>
          <p:cNvSpPr/>
          <p:nvPr/>
        </p:nvSpPr>
        <p:spPr>
          <a:xfrm>
            <a:off x="4425725" y="3802650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59"/>
          <p:cNvCxnSpPr/>
          <p:nvPr/>
        </p:nvCxnSpPr>
        <p:spPr>
          <a:xfrm>
            <a:off x="3418025" y="3985500"/>
            <a:ext cx="1007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0" name="Google Shape;430;p59"/>
          <p:cNvSpPr/>
          <p:nvPr/>
        </p:nvSpPr>
        <p:spPr>
          <a:xfrm>
            <a:off x="3052400" y="3802650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" name="Google Shape;431;p59"/>
          <p:cNvCxnSpPr>
            <a:stCxn id="423" idx="3"/>
            <a:endCxn id="428" idx="7"/>
          </p:cNvCxnSpPr>
          <p:nvPr/>
        </p:nvCxnSpPr>
        <p:spPr>
          <a:xfrm flipH="1">
            <a:off x="4737981" y="2766144"/>
            <a:ext cx="528600" cy="109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32" name="Google Shape;432;p59"/>
          <p:cNvSpPr txBox="1"/>
          <p:nvPr/>
        </p:nvSpPr>
        <p:spPr>
          <a:xfrm>
            <a:off x="724000" y="3777450"/>
            <a:ext cx="2108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Master</a:t>
            </a:r>
            <a:endParaRPr sz="1600"/>
          </a:p>
        </p:txBody>
      </p:sp>
      <p:sp>
        <p:nvSpPr>
          <p:cNvPr id="433" name="Google Shape;433;p59"/>
          <p:cNvSpPr txBox="1"/>
          <p:nvPr/>
        </p:nvSpPr>
        <p:spPr>
          <a:xfrm>
            <a:off x="724000" y="2464950"/>
            <a:ext cx="2108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Repro-1</a:t>
            </a:r>
            <a:endParaRPr sz="1600"/>
          </a:p>
        </p:txBody>
      </p:sp>
      <p:cxnSp>
        <p:nvCxnSpPr>
          <p:cNvPr id="434" name="Google Shape;434;p59"/>
          <p:cNvCxnSpPr>
            <a:stCxn id="422" idx="1"/>
            <a:endCxn id="428" idx="0"/>
          </p:cNvCxnSpPr>
          <p:nvPr/>
        </p:nvCxnSpPr>
        <p:spPr>
          <a:xfrm flipH="1">
            <a:off x="4608500" y="1692450"/>
            <a:ext cx="957900" cy="21102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/>
          <p:nvPr/>
        </p:nvSpPr>
        <p:spPr>
          <a:xfrm>
            <a:off x="507100" y="470900"/>
            <a:ext cx="3933600" cy="3702000"/>
          </a:xfrm>
          <a:prstGeom prst="rect">
            <a:avLst/>
          </a:prstGeom>
          <a:solidFill>
            <a:srgbClr val="279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Continuous Integration</a:t>
            </a:r>
            <a:endParaRPr b="1" sz="2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0" name="Google Shape;440;p60"/>
          <p:cNvSpPr txBox="1"/>
          <p:nvPr/>
        </p:nvSpPr>
        <p:spPr>
          <a:xfrm>
            <a:off x="4680875" y="470900"/>
            <a:ext cx="3933600" cy="37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 Light"/>
              <a:buChar char="●"/>
            </a:pP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Ingest new data safely </a:t>
            </a:r>
            <a:endParaRPr b="1"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 Light"/>
              <a:buChar char="●"/>
            </a:pP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Enforce best practices</a:t>
            </a:r>
            <a:endParaRPr b="1"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Nunito Sans Light"/>
              <a:buChar char="●"/>
            </a:pP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Metadata validation - </a:t>
            </a:r>
            <a:r>
              <a:rPr lang="en" sz="16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prevent breaking changes from entering your production data environment</a:t>
            </a: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b="1"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/>
          <p:nvPr>
            <p:ph idx="1" type="subTitle"/>
          </p:nvPr>
        </p:nvSpPr>
        <p:spPr>
          <a:xfrm>
            <a:off x="799625" y="457200"/>
            <a:ext cx="73758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branching models -</a:t>
            </a:r>
            <a:r>
              <a:rPr b="1" lang="en">
                <a:solidFill>
                  <a:srgbClr val="279890"/>
                </a:solidFill>
              </a:rPr>
              <a:t> Enforce Best Practices</a:t>
            </a:r>
            <a:endParaRPr b="1">
              <a:solidFill>
                <a:srgbClr val="279890"/>
              </a:solidFill>
            </a:endParaRPr>
          </a:p>
        </p:txBody>
      </p:sp>
      <p:sp>
        <p:nvSpPr>
          <p:cNvPr id="446" name="Google Shape;446;p61"/>
          <p:cNvSpPr txBox="1"/>
          <p:nvPr/>
        </p:nvSpPr>
        <p:spPr>
          <a:xfrm>
            <a:off x="870350" y="1169950"/>
            <a:ext cx="7305000" cy="3195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b="1" lang="en" sz="1900">
                <a:latin typeface="Roboto Mono"/>
                <a:ea typeface="Roboto Mono"/>
                <a:cs typeface="Roboto Mono"/>
                <a:sym typeface="Roboto Mono"/>
              </a:rPr>
              <a:t>aster</a:t>
            </a:r>
            <a:r>
              <a:rPr lang="en" sz="1900">
                <a:latin typeface="Nunito Sans"/>
                <a:ea typeface="Nunito Sans"/>
                <a:cs typeface="Nunito Sans"/>
                <a:sym typeface="Nunito Sans"/>
              </a:rPr>
              <a:t> pre-merge hooks:</a:t>
            </a:r>
            <a:endParaRPr sz="1900"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unito Sans"/>
              <a:ea typeface="Nunito Sans"/>
              <a:cs typeface="Nunito Sans"/>
              <a:sym typeface="Nuni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No </a:t>
            </a:r>
            <a:r>
              <a:rPr b="1" lang="en" sz="1700">
                <a:latin typeface="Roboto Mono"/>
                <a:ea typeface="Roboto Mono"/>
                <a:cs typeface="Roboto Mono"/>
                <a:sym typeface="Roboto Mono"/>
              </a:rPr>
              <a:t>user_*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columns except under </a:t>
            </a:r>
            <a:r>
              <a:rPr b="1" lang="en" sz="1700">
                <a:latin typeface="Roboto Mono"/>
                <a:ea typeface="Roboto Mono"/>
                <a:cs typeface="Roboto Mono"/>
                <a:sym typeface="Roboto Mono"/>
              </a:rPr>
              <a:t>/private/...</a:t>
            </a:r>
            <a:endParaRPr b="1"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Only </a:t>
            </a:r>
            <a:r>
              <a:rPr b="1" lang="en" sz="1700">
                <a:latin typeface="Roboto Mono"/>
                <a:ea typeface="Roboto Mono"/>
                <a:cs typeface="Roboto Mono"/>
                <a:sym typeface="Roboto Mono"/>
              </a:rPr>
              <a:t>(*.parquet | *.orc | _delta_log/*.json)</a:t>
            </a: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files allowed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Under </a:t>
            </a:r>
            <a:r>
              <a:rPr b="1"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/production</a:t>
            </a:r>
            <a:r>
              <a:rPr lang="en" sz="17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only backwards-compatible schema changes are allowed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New tables on master must be registered in our metadata repository first, with owner and SLA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>
            <p:ph idx="1" type="subTitle"/>
          </p:nvPr>
        </p:nvSpPr>
        <p:spPr>
          <a:xfrm>
            <a:off x="801650" y="457200"/>
            <a:ext cx="75948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branching models - </a:t>
            </a:r>
            <a:r>
              <a:rPr b="1" lang="en">
                <a:solidFill>
                  <a:srgbClr val="279890"/>
                </a:solidFill>
              </a:rPr>
              <a:t>Enforce Best Practices</a:t>
            </a:r>
            <a:endParaRPr b="1">
              <a:solidFill>
                <a:srgbClr val="279890"/>
              </a:solidFill>
            </a:endParaRPr>
          </a:p>
        </p:txBody>
      </p:sp>
      <p:cxnSp>
        <p:nvCxnSpPr>
          <p:cNvPr id="452" name="Google Shape;452;p62"/>
          <p:cNvCxnSpPr>
            <a:endCxn id="453" idx="2"/>
          </p:cNvCxnSpPr>
          <p:nvPr/>
        </p:nvCxnSpPr>
        <p:spPr>
          <a:xfrm>
            <a:off x="2496125" y="4107925"/>
            <a:ext cx="35052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3" name="Google Shape;453;p62"/>
          <p:cNvSpPr/>
          <p:nvPr/>
        </p:nvSpPr>
        <p:spPr>
          <a:xfrm>
            <a:off x="6001325" y="3931075"/>
            <a:ext cx="365700" cy="3657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62"/>
          <p:cNvCxnSpPr>
            <a:endCxn id="455" idx="2"/>
          </p:cNvCxnSpPr>
          <p:nvPr/>
        </p:nvCxnSpPr>
        <p:spPr>
          <a:xfrm flipH="1" rot="10800000">
            <a:off x="4065825" y="2728700"/>
            <a:ext cx="15618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5" name="Google Shape;455;p62"/>
          <p:cNvSpPr/>
          <p:nvPr/>
        </p:nvSpPr>
        <p:spPr>
          <a:xfrm>
            <a:off x="5627625" y="2545850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2"/>
          <p:cNvSpPr/>
          <p:nvPr/>
        </p:nvSpPr>
        <p:spPr>
          <a:xfrm>
            <a:off x="3780450" y="2545850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7" name="Google Shape;457;p62"/>
          <p:cNvCxnSpPr>
            <a:stCxn id="455" idx="4"/>
            <a:endCxn id="453" idx="0"/>
          </p:cNvCxnSpPr>
          <p:nvPr/>
        </p:nvCxnSpPr>
        <p:spPr>
          <a:xfrm>
            <a:off x="5810475" y="2911550"/>
            <a:ext cx="373800" cy="101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458" name="Google Shape;458;p62"/>
          <p:cNvSpPr/>
          <p:nvPr/>
        </p:nvSpPr>
        <p:spPr>
          <a:xfrm>
            <a:off x="6257775" y="1250875"/>
            <a:ext cx="2108100" cy="891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</a:t>
            </a:r>
            <a:r>
              <a:rPr b="1" lang="en" sz="1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erge changeset:</a:t>
            </a:r>
            <a:endParaRPr b="1" sz="11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Space Mono"/>
                <a:ea typeface="Space Mono"/>
                <a:cs typeface="Space Mono"/>
                <a:sym typeface="Space Mono"/>
              </a:rPr>
              <a:t>✓ </a:t>
            </a:r>
            <a:r>
              <a:rPr lang="en" sz="1100">
                <a:solidFill>
                  <a:srgbClr val="38761D"/>
                </a:solidFill>
                <a:latin typeface="Space Mono"/>
                <a:ea typeface="Space Mono"/>
                <a:cs typeface="Space Mono"/>
                <a:sym typeface="Space Mono"/>
              </a:rPr>
              <a:t>001.parquet</a:t>
            </a:r>
            <a:endParaRPr sz="1100">
              <a:solidFill>
                <a:srgbClr val="38761D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Space Mono"/>
                <a:ea typeface="Space Mono"/>
                <a:cs typeface="Space Mono"/>
                <a:sym typeface="Space Mono"/>
              </a:rPr>
              <a:t>✓</a:t>
            </a:r>
            <a:r>
              <a:rPr lang="en" sz="1100">
                <a:solidFill>
                  <a:srgbClr val="38761D"/>
                </a:solidFill>
                <a:latin typeface="Space Mono"/>
                <a:ea typeface="Space Mono"/>
                <a:cs typeface="Space Mono"/>
                <a:sym typeface="Space Mono"/>
              </a:rPr>
              <a:t> 002.parquet</a:t>
            </a:r>
            <a:endParaRPr sz="1100">
              <a:solidFill>
                <a:srgbClr val="38761D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0000"/>
                </a:solidFill>
                <a:latin typeface="Space Mono"/>
                <a:ea typeface="Space Mono"/>
                <a:cs typeface="Space Mono"/>
                <a:sym typeface="Space Mono"/>
              </a:rPr>
              <a:t>𐄂 </a:t>
            </a:r>
            <a:r>
              <a:rPr lang="en" sz="1100">
                <a:solidFill>
                  <a:srgbClr val="CC0000"/>
                </a:solidFill>
                <a:latin typeface="Space Mono"/>
                <a:ea typeface="Space Mono"/>
                <a:cs typeface="Space Mono"/>
                <a:sym typeface="Space Mono"/>
              </a:rPr>
              <a:t> random.csv</a:t>
            </a:r>
            <a:endParaRPr sz="1100">
              <a:solidFill>
                <a:srgbClr val="CC0000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1030250" y="2523650"/>
            <a:ext cx="13695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new-data-1</a:t>
            </a:r>
            <a:endParaRPr sz="1600"/>
          </a:p>
        </p:txBody>
      </p:sp>
      <p:sp>
        <p:nvSpPr>
          <p:cNvPr id="460" name="Google Shape;460;p62"/>
          <p:cNvSpPr txBox="1"/>
          <p:nvPr/>
        </p:nvSpPr>
        <p:spPr>
          <a:xfrm>
            <a:off x="1030250" y="3905875"/>
            <a:ext cx="15618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master</a:t>
            </a:r>
            <a:endParaRPr sz="1600"/>
          </a:p>
        </p:txBody>
      </p:sp>
      <p:cxnSp>
        <p:nvCxnSpPr>
          <p:cNvPr id="461" name="Google Shape;461;p62"/>
          <p:cNvCxnSpPr>
            <a:endCxn id="456" idx="2"/>
          </p:cNvCxnSpPr>
          <p:nvPr/>
        </p:nvCxnSpPr>
        <p:spPr>
          <a:xfrm flipH="1" rot="10800000">
            <a:off x="2496150" y="2728700"/>
            <a:ext cx="12843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2" name="Google Shape;462;p62"/>
          <p:cNvCxnSpPr/>
          <p:nvPr/>
        </p:nvCxnSpPr>
        <p:spPr>
          <a:xfrm flipH="1" rot="10800000">
            <a:off x="6367025" y="4110925"/>
            <a:ext cx="12843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3" name="Google Shape;463;p62"/>
          <p:cNvSpPr/>
          <p:nvPr/>
        </p:nvSpPr>
        <p:spPr>
          <a:xfrm>
            <a:off x="5864875" y="1692100"/>
            <a:ext cx="733375" cy="1729270"/>
          </a:xfrm>
          <a:custGeom>
            <a:rect b="b" l="l" r="r" t="t"/>
            <a:pathLst>
              <a:path extrusionOk="0" h="76129" w="29335">
                <a:moveTo>
                  <a:pt x="15252" y="0"/>
                </a:moveTo>
                <a:cubicBezTo>
                  <a:pt x="12763" y="4658"/>
                  <a:pt x="-2014" y="20799"/>
                  <a:pt x="315" y="27946"/>
                </a:cubicBezTo>
                <a:cubicBezTo>
                  <a:pt x="2644" y="35093"/>
                  <a:pt x="28342" y="34853"/>
                  <a:pt x="29225" y="42883"/>
                </a:cubicBezTo>
                <a:cubicBezTo>
                  <a:pt x="30108" y="50914"/>
                  <a:pt x="9550" y="70588"/>
                  <a:pt x="5615" y="7612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464" name="Google Shape;464;p62"/>
          <p:cNvSpPr txBox="1"/>
          <p:nvPr/>
        </p:nvSpPr>
        <p:spPr>
          <a:xfrm>
            <a:off x="5736975" y="3010500"/>
            <a:ext cx="520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CC0000"/>
                </a:solidFill>
                <a:latin typeface="Space Mono"/>
                <a:ea typeface="Space Mono"/>
                <a:cs typeface="Space Mono"/>
                <a:sym typeface="Space Mono"/>
              </a:rPr>
              <a:t>𐄂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idx="1" type="subTitle"/>
          </p:nvPr>
        </p:nvSpPr>
        <p:spPr>
          <a:xfrm>
            <a:off x="637525" y="457200"/>
            <a:ext cx="45603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Agenda</a:t>
            </a:r>
            <a:endParaRPr>
              <a:solidFill>
                <a:srgbClr val="279890"/>
              </a:solidFill>
            </a:endParaRPr>
          </a:p>
        </p:txBody>
      </p:sp>
      <p:sp>
        <p:nvSpPr>
          <p:cNvPr id="275" name="Google Shape;275;p45"/>
          <p:cNvSpPr txBox="1"/>
          <p:nvPr>
            <p:ph idx="2" type="subTitle"/>
          </p:nvPr>
        </p:nvSpPr>
        <p:spPr>
          <a:xfrm>
            <a:off x="491075" y="1405775"/>
            <a:ext cx="7675200" cy="18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Use cases for data versioning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Intro to lakeFS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Versioned data formats compared: Delta, Hudi, Iceberg</a:t>
            </a:r>
            <a:endParaRPr sz="19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900"/>
              <a:t>Example: Using Delta + lakeFS to build a resilient data pipeline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3"/>
          <p:cNvSpPr/>
          <p:nvPr/>
        </p:nvSpPr>
        <p:spPr>
          <a:xfrm>
            <a:off x="507100" y="470900"/>
            <a:ext cx="3933600" cy="3702000"/>
          </a:xfrm>
          <a:prstGeom prst="rect">
            <a:avLst/>
          </a:prstGeom>
          <a:solidFill>
            <a:srgbClr val="2798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Continuous Deployment</a:t>
            </a:r>
            <a:endParaRPr b="1" sz="28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0" name="Google Shape;470;p63"/>
          <p:cNvSpPr txBox="1"/>
          <p:nvPr/>
        </p:nvSpPr>
        <p:spPr>
          <a:xfrm>
            <a:off x="4680875" y="945685"/>
            <a:ext cx="3933600" cy="37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 Light"/>
              <a:buChar char="●"/>
            </a:pP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Instantly revert changes to data </a:t>
            </a:r>
            <a:endParaRPr b="1"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 Light"/>
              <a:buChar char="●"/>
            </a:pP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Enforce</a:t>
            </a:r>
            <a:r>
              <a:rPr lang="en" sz="16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cross collection consistency</a:t>
            </a:r>
            <a:endParaRPr sz="16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 Light"/>
              <a:buChar char="●"/>
            </a:pP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Prevent data quality issues by</a:t>
            </a:r>
            <a:r>
              <a:rPr lang="en" sz="16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easily enabling</a:t>
            </a:r>
            <a:endParaRPr b="1"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 Light"/>
              <a:buChar char="○"/>
            </a:pPr>
            <a:r>
              <a:rPr lang="en" sz="16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Testing production data before exposing it to users / consumers</a:t>
            </a:r>
            <a:endParaRPr sz="16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 Sans Light"/>
              <a:buChar char="○"/>
            </a:pPr>
            <a:r>
              <a:rPr lang="en" sz="16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Testing</a:t>
            </a:r>
            <a:r>
              <a:rPr b="1"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" sz="16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intermediate results in your DAG to avoid cascading quality issues</a:t>
            </a:r>
            <a:endParaRPr sz="1600">
              <a:solidFill>
                <a:schemeClr val="dk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4"/>
          <p:cNvSpPr txBox="1"/>
          <p:nvPr>
            <p:ph idx="1" type="subTitle"/>
          </p:nvPr>
        </p:nvSpPr>
        <p:spPr>
          <a:xfrm>
            <a:off x="810425" y="457200"/>
            <a:ext cx="80784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branching models - </a:t>
            </a:r>
            <a:r>
              <a:rPr b="1" lang="en">
                <a:solidFill>
                  <a:srgbClr val="279890"/>
                </a:solidFill>
              </a:rPr>
              <a:t>Rollback</a:t>
            </a:r>
            <a:endParaRPr b="1">
              <a:solidFill>
                <a:srgbClr val="279890"/>
              </a:solidFill>
            </a:endParaRPr>
          </a:p>
        </p:txBody>
      </p:sp>
      <p:grpSp>
        <p:nvGrpSpPr>
          <p:cNvPr id="476" name="Google Shape;476;p64"/>
          <p:cNvGrpSpPr/>
          <p:nvPr/>
        </p:nvGrpSpPr>
        <p:grpSpPr>
          <a:xfrm>
            <a:off x="1255950" y="1175175"/>
            <a:ext cx="6632100" cy="3092750"/>
            <a:chOff x="1529800" y="361375"/>
            <a:chExt cx="6632100" cy="3092750"/>
          </a:xfrm>
        </p:grpSpPr>
        <p:sp>
          <p:nvSpPr>
            <p:cNvPr id="477" name="Google Shape;477;p64"/>
            <p:cNvSpPr/>
            <p:nvPr/>
          </p:nvSpPr>
          <p:spPr>
            <a:xfrm>
              <a:off x="5107350" y="361375"/>
              <a:ext cx="2428200" cy="10119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Commit metadata</a:t>
              </a:r>
              <a:endParaRPr b="1" sz="1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99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topic_name</a:t>
              </a:r>
              <a:r>
                <a:rPr lang="en" sz="11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     = </a:t>
              </a:r>
              <a:r>
                <a:rPr lang="en" sz="1100">
                  <a:solidFill>
                    <a:srgbClr val="99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events</a:t>
              </a:r>
              <a:endParaRPr sz="1100">
                <a:solidFill>
                  <a:srgbClr val="990000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99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topic_offset</a:t>
              </a:r>
              <a:r>
                <a:rPr lang="en" sz="11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   = </a:t>
              </a:r>
              <a:r>
                <a:rPr lang="en" sz="1100">
                  <a:solidFill>
                    <a:srgbClr val="99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1761348</a:t>
              </a:r>
              <a:endParaRPr sz="1100">
                <a:solidFill>
                  <a:srgbClr val="990000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99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job_git_commit</a:t>
              </a:r>
              <a:r>
                <a:rPr lang="en" sz="11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 = </a:t>
              </a:r>
              <a:r>
                <a:rPr lang="en" sz="1100">
                  <a:solidFill>
                    <a:srgbClr val="99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60c3fa</a:t>
              </a:r>
              <a:endParaRPr sz="1100">
                <a:solidFill>
                  <a:srgbClr val="990000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grpSp>
          <p:nvGrpSpPr>
            <p:cNvPr id="478" name="Google Shape;478;p64"/>
            <p:cNvGrpSpPr/>
            <p:nvPr/>
          </p:nvGrpSpPr>
          <p:grpSpPr>
            <a:xfrm>
              <a:off x="1529800" y="1689375"/>
              <a:ext cx="6632100" cy="1764750"/>
              <a:chOff x="1500600" y="1830300"/>
              <a:chExt cx="6632100" cy="1764750"/>
            </a:xfrm>
          </p:grpSpPr>
          <p:cxnSp>
            <p:nvCxnSpPr>
              <p:cNvPr id="479" name="Google Shape;479;p64"/>
              <p:cNvCxnSpPr>
                <a:stCxn id="480" idx="6"/>
                <a:endCxn id="481" idx="2"/>
              </p:cNvCxnSpPr>
              <p:nvPr/>
            </p:nvCxnSpPr>
            <p:spPr>
              <a:xfrm>
                <a:off x="6173350" y="2038350"/>
                <a:ext cx="1007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81" name="Google Shape;481;p64"/>
              <p:cNvSpPr/>
              <p:nvPr/>
            </p:nvSpPr>
            <p:spPr>
              <a:xfrm>
                <a:off x="7180975" y="185550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64"/>
              <p:cNvSpPr/>
              <p:nvPr/>
            </p:nvSpPr>
            <p:spPr>
              <a:xfrm>
                <a:off x="5807650" y="185550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2" name="Google Shape;482;p64"/>
              <p:cNvCxnSpPr>
                <a:stCxn id="481" idx="5"/>
              </p:cNvCxnSpPr>
              <p:nvPr/>
            </p:nvCxnSpPr>
            <p:spPr>
              <a:xfrm>
                <a:off x="7493119" y="2167644"/>
                <a:ext cx="432900" cy="1036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83" name="Google Shape;483;p64"/>
              <p:cNvCxnSpPr/>
              <p:nvPr/>
            </p:nvCxnSpPr>
            <p:spPr>
              <a:xfrm>
                <a:off x="4799950" y="2038350"/>
                <a:ext cx="1007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84" name="Google Shape;484;p64"/>
              <p:cNvSpPr/>
              <p:nvPr/>
            </p:nvSpPr>
            <p:spPr>
              <a:xfrm>
                <a:off x="4434325" y="185550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5" name="Google Shape;485;p64"/>
              <p:cNvCxnSpPr/>
              <p:nvPr/>
            </p:nvCxnSpPr>
            <p:spPr>
              <a:xfrm>
                <a:off x="3426625" y="2038350"/>
                <a:ext cx="1007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86" name="Google Shape;486;p64"/>
              <p:cNvCxnSpPr>
                <a:stCxn id="487" idx="6"/>
                <a:endCxn id="488" idx="2"/>
              </p:cNvCxnSpPr>
              <p:nvPr/>
            </p:nvCxnSpPr>
            <p:spPr>
              <a:xfrm>
                <a:off x="6759375" y="3387000"/>
                <a:ext cx="1007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88" name="Google Shape;488;p64"/>
              <p:cNvSpPr/>
              <p:nvPr/>
            </p:nvSpPr>
            <p:spPr>
              <a:xfrm>
                <a:off x="7767000" y="320415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64"/>
              <p:cNvSpPr/>
              <p:nvPr/>
            </p:nvSpPr>
            <p:spPr>
              <a:xfrm>
                <a:off x="6393675" y="320415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89" name="Google Shape;489;p64"/>
              <p:cNvCxnSpPr/>
              <p:nvPr/>
            </p:nvCxnSpPr>
            <p:spPr>
              <a:xfrm>
                <a:off x="5385975" y="3387000"/>
                <a:ext cx="1007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90" name="Google Shape;490;p64"/>
              <p:cNvSpPr/>
              <p:nvPr/>
            </p:nvSpPr>
            <p:spPr>
              <a:xfrm>
                <a:off x="5020350" y="320415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1" name="Google Shape;491;p64"/>
              <p:cNvCxnSpPr/>
              <p:nvPr/>
            </p:nvCxnSpPr>
            <p:spPr>
              <a:xfrm>
                <a:off x="4012650" y="3387000"/>
                <a:ext cx="1007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92" name="Google Shape;492;p64"/>
              <p:cNvSpPr/>
              <p:nvPr/>
            </p:nvSpPr>
            <p:spPr>
              <a:xfrm>
                <a:off x="3061000" y="185550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64"/>
              <p:cNvSpPr/>
              <p:nvPr/>
            </p:nvSpPr>
            <p:spPr>
              <a:xfrm>
                <a:off x="3647025" y="3204150"/>
                <a:ext cx="365700" cy="365700"/>
              </a:xfrm>
              <a:prstGeom prst="ellipse">
                <a:avLst/>
              </a:prstGeom>
              <a:solidFill>
                <a:srgbClr val="57BB8A"/>
              </a:solidFill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4" name="Google Shape;494;p64"/>
              <p:cNvCxnSpPr/>
              <p:nvPr/>
            </p:nvCxnSpPr>
            <p:spPr>
              <a:xfrm>
                <a:off x="6067057" y="2194419"/>
                <a:ext cx="432900" cy="1036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95" name="Google Shape;495;p64"/>
              <p:cNvCxnSpPr/>
              <p:nvPr/>
            </p:nvCxnSpPr>
            <p:spPr>
              <a:xfrm>
                <a:off x="4693744" y="2194419"/>
                <a:ext cx="432900" cy="1036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496" name="Google Shape;496;p64"/>
              <p:cNvCxnSpPr/>
              <p:nvPr/>
            </p:nvCxnSpPr>
            <p:spPr>
              <a:xfrm>
                <a:off x="3320444" y="2194419"/>
                <a:ext cx="432900" cy="10365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497" name="Google Shape;497;p64"/>
              <p:cNvSpPr txBox="1"/>
              <p:nvPr/>
            </p:nvSpPr>
            <p:spPr>
              <a:xfrm>
                <a:off x="1500600" y="3178950"/>
                <a:ext cx="1685100" cy="4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Space Mono"/>
                    <a:ea typeface="Space Mono"/>
                    <a:cs typeface="Space Mono"/>
                    <a:sym typeface="Space Mono"/>
                  </a:rPr>
                  <a:t>Master</a:t>
                </a:r>
                <a:endParaRPr sz="1600"/>
              </a:p>
            </p:txBody>
          </p:sp>
          <p:sp>
            <p:nvSpPr>
              <p:cNvPr id="498" name="Google Shape;498;p64"/>
              <p:cNvSpPr txBox="1"/>
              <p:nvPr/>
            </p:nvSpPr>
            <p:spPr>
              <a:xfrm>
                <a:off x="1500600" y="1830300"/>
                <a:ext cx="1391700" cy="4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chemeClr val="dk1"/>
                    </a:solidFill>
                    <a:latin typeface="Space Mono"/>
                    <a:ea typeface="Space Mono"/>
                    <a:cs typeface="Space Mono"/>
                    <a:sym typeface="Space Mono"/>
                  </a:rPr>
                  <a:t>Stream-1</a:t>
                </a:r>
                <a:endParaRPr sz="1600"/>
              </a:p>
            </p:txBody>
          </p:sp>
        </p:grpSp>
      </p:grpSp>
      <p:cxnSp>
        <p:nvCxnSpPr>
          <p:cNvPr id="499" name="Google Shape;499;p64"/>
          <p:cNvCxnSpPr>
            <a:stCxn id="477" idx="1"/>
            <a:endCxn id="484" idx="0"/>
          </p:cNvCxnSpPr>
          <p:nvPr/>
        </p:nvCxnSpPr>
        <p:spPr>
          <a:xfrm flipH="1">
            <a:off x="4372400" y="1681125"/>
            <a:ext cx="461100" cy="8472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/>
          <p:nvPr>
            <p:ph idx="1" type="subTitle"/>
          </p:nvPr>
        </p:nvSpPr>
        <p:spPr>
          <a:xfrm>
            <a:off x="810425" y="457200"/>
            <a:ext cx="80784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branching models - </a:t>
            </a:r>
            <a:r>
              <a:rPr b="1" lang="en">
                <a:solidFill>
                  <a:srgbClr val="279890"/>
                </a:solidFill>
              </a:rPr>
              <a:t>Data Quality</a:t>
            </a:r>
            <a:endParaRPr b="1">
              <a:solidFill>
                <a:srgbClr val="279890"/>
              </a:solidFill>
            </a:endParaRPr>
          </a:p>
        </p:txBody>
      </p:sp>
      <p:grpSp>
        <p:nvGrpSpPr>
          <p:cNvPr id="505" name="Google Shape;505;p65"/>
          <p:cNvGrpSpPr/>
          <p:nvPr/>
        </p:nvGrpSpPr>
        <p:grpSpPr>
          <a:xfrm>
            <a:off x="3383025" y="3703288"/>
            <a:ext cx="2416200" cy="365700"/>
            <a:chOff x="3827775" y="3774125"/>
            <a:chExt cx="2416200" cy="365700"/>
          </a:xfrm>
        </p:grpSpPr>
        <p:cxnSp>
          <p:nvCxnSpPr>
            <p:cNvPr id="506" name="Google Shape;506;p65"/>
            <p:cNvCxnSpPr>
              <a:endCxn id="507" idx="2"/>
            </p:cNvCxnSpPr>
            <p:nvPr/>
          </p:nvCxnSpPr>
          <p:spPr>
            <a:xfrm>
              <a:off x="3827775" y="3944975"/>
              <a:ext cx="2050500" cy="12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07" name="Google Shape;507;p65"/>
            <p:cNvSpPr/>
            <p:nvPr/>
          </p:nvSpPr>
          <p:spPr>
            <a:xfrm>
              <a:off x="5878275" y="3774125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8" name="Google Shape;508;p65"/>
          <p:cNvCxnSpPr>
            <a:endCxn id="509" idx="2"/>
          </p:cNvCxnSpPr>
          <p:nvPr/>
        </p:nvCxnSpPr>
        <p:spPr>
          <a:xfrm flipH="1" rot="10800000">
            <a:off x="3498025" y="2500913"/>
            <a:ext cx="1561800" cy="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9" name="Google Shape;509;p65"/>
          <p:cNvSpPr/>
          <p:nvPr/>
        </p:nvSpPr>
        <p:spPr>
          <a:xfrm>
            <a:off x="5059825" y="2318063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5"/>
          <p:cNvSpPr/>
          <p:nvPr/>
        </p:nvSpPr>
        <p:spPr>
          <a:xfrm>
            <a:off x="3212650" y="2318063"/>
            <a:ext cx="365700" cy="365700"/>
          </a:xfrm>
          <a:prstGeom prst="ellipse">
            <a:avLst/>
          </a:prstGeom>
          <a:solidFill>
            <a:srgbClr val="57BB8A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65"/>
          <p:cNvCxnSpPr>
            <a:stCxn id="509" idx="4"/>
            <a:endCxn id="507" idx="0"/>
          </p:cNvCxnSpPr>
          <p:nvPr/>
        </p:nvCxnSpPr>
        <p:spPr>
          <a:xfrm>
            <a:off x="5242675" y="2683763"/>
            <a:ext cx="373800" cy="101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12" name="Google Shape;512;p65"/>
          <p:cNvSpPr/>
          <p:nvPr/>
        </p:nvSpPr>
        <p:spPr>
          <a:xfrm>
            <a:off x="5799225" y="1398725"/>
            <a:ext cx="2240100" cy="79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7BB8A"/>
                </a:solidFill>
                <a:latin typeface="Space Mono"/>
                <a:ea typeface="Space Mono"/>
                <a:cs typeface="Space Mono"/>
                <a:sym typeface="Space Mono"/>
              </a:rPr>
              <a:t>SELECT</a:t>
            </a:r>
            <a:r>
              <a:rPr lang="en" sz="1100">
                <a:solidFill>
                  <a:srgbClr val="57BB8A"/>
                </a:solidFill>
                <a:latin typeface="Space Mono"/>
                <a:ea typeface="Space Mono"/>
                <a:cs typeface="Space Mono"/>
                <a:sym typeface="Space Mono"/>
              </a:rPr>
              <a:t> SUM(</a:t>
            </a:r>
            <a:r>
              <a:rPr lang="en" sz="1100">
                <a:latin typeface="Space Mono"/>
                <a:ea typeface="Space Mono"/>
                <a:cs typeface="Space Mono"/>
                <a:sym typeface="Space Mono"/>
              </a:rPr>
              <a:t>...</a:t>
            </a:r>
            <a:r>
              <a:rPr lang="en" sz="1100">
                <a:solidFill>
                  <a:srgbClr val="57BB8A"/>
                </a:solidFill>
                <a:latin typeface="Space Mono"/>
                <a:ea typeface="Space Mono"/>
                <a:cs typeface="Space Mono"/>
                <a:sym typeface="Space Mono"/>
              </a:rPr>
              <a:t>)</a:t>
            </a:r>
            <a:endParaRPr sz="1100">
              <a:solidFill>
                <a:srgbClr val="57BB8A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666666"/>
                </a:solidFill>
                <a:latin typeface="Space Mono"/>
                <a:ea typeface="Space Mono"/>
                <a:cs typeface="Space Mono"/>
                <a:sym typeface="Space Mono"/>
              </a:rPr>
              <a:t>-- compared to last week</a:t>
            </a:r>
            <a:endParaRPr sz="1100">
              <a:solidFill>
                <a:srgbClr val="66666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13" name="Google Shape;513;p65"/>
          <p:cNvSpPr txBox="1"/>
          <p:nvPr/>
        </p:nvSpPr>
        <p:spPr>
          <a:xfrm>
            <a:off x="1718102" y="2295875"/>
            <a:ext cx="1494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events-data</a:t>
            </a:r>
            <a:endParaRPr sz="1600"/>
          </a:p>
        </p:txBody>
      </p:sp>
      <p:sp>
        <p:nvSpPr>
          <p:cNvPr id="514" name="Google Shape;514;p65"/>
          <p:cNvSpPr txBox="1"/>
          <p:nvPr/>
        </p:nvSpPr>
        <p:spPr>
          <a:xfrm>
            <a:off x="1814650" y="3672050"/>
            <a:ext cx="1398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master</a:t>
            </a:r>
            <a:endParaRPr sz="1600"/>
          </a:p>
        </p:txBody>
      </p:sp>
      <p:cxnSp>
        <p:nvCxnSpPr>
          <p:cNvPr id="515" name="Google Shape;515;p65"/>
          <p:cNvCxnSpPr>
            <a:stCxn id="512" idx="2"/>
            <a:endCxn id="516" idx="3"/>
          </p:cNvCxnSpPr>
          <p:nvPr/>
        </p:nvCxnSpPr>
        <p:spPr>
          <a:xfrm rot="5400000">
            <a:off x="5733525" y="1952975"/>
            <a:ext cx="945000" cy="14265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6" name="Google Shape;516;p65"/>
          <p:cNvSpPr txBox="1"/>
          <p:nvPr/>
        </p:nvSpPr>
        <p:spPr>
          <a:xfrm>
            <a:off x="5190901" y="2794267"/>
            <a:ext cx="301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CC0000"/>
                </a:solidFill>
                <a:latin typeface="Space Mono"/>
                <a:ea typeface="Space Mono"/>
                <a:cs typeface="Space Mono"/>
                <a:sym typeface="Space Mono"/>
              </a:rPr>
              <a:t>𐄂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6"/>
          <p:cNvSpPr txBox="1"/>
          <p:nvPr>
            <p:ph idx="1" type="subTitle"/>
          </p:nvPr>
        </p:nvSpPr>
        <p:spPr>
          <a:xfrm>
            <a:off x="799625" y="457200"/>
            <a:ext cx="808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branching models - </a:t>
            </a:r>
            <a:r>
              <a:rPr b="1" lang="en">
                <a:solidFill>
                  <a:srgbClr val="279890"/>
                </a:solidFill>
              </a:rPr>
              <a:t>Cross Collection Consistency</a:t>
            </a:r>
            <a:endParaRPr b="1">
              <a:solidFill>
                <a:srgbClr val="279890"/>
              </a:solidFill>
            </a:endParaRPr>
          </a:p>
        </p:txBody>
      </p:sp>
      <p:grpSp>
        <p:nvGrpSpPr>
          <p:cNvPr id="522" name="Google Shape;522;p66"/>
          <p:cNvGrpSpPr/>
          <p:nvPr/>
        </p:nvGrpSpPr>
        <p:grpSpPr>
          <a:xfrm>
            <a:off x="486800" y="1199625"/>
            <a:ext cx="8045100" cy="3390900"/>
            <a:chOff x="724300" y="1373100"/>
            <a:chExt cx="8045100" cy="3390900"/>
          </a:xfrm>
        </p:grpSpPr>
        <p:cxnSp>
          <p:nvCxnSpPr>
            <p:cNvPr id="523" name="Google Shape;523;p66"/>
            <p:cNvCxnSpPr>
              <a:stCxn id="524" idx="5"/>
              <a:endCxn id="525" idx="0"/>
            </p:cNvCxnSpPr>
            <p:nvPr/>
          </p:nvCxnSpPr>
          <p:spPr>
            <a:xfrm>
              <a:off x="4517869" y="1710444"/>
              <a:ext cx="861300" cy="1657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24" name="Google Shape;524;p66"/>
            <p:cNvSpPr/>
            <p:nvPr/>
          </p:nvSpPr>
          <p:spPr>
            <a:xfrm>
              <a:off x="4205725" y="1398300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6" name="Google Shape;526;p66"/>
            <p:cNvCxnSpPr>
              <a:stCxn id="527" idx="3"/>
            </p:cNvCxnSpPr>
            <p:nvPr/>
          </p:nvCxnSpPr>
          <p:spPr>
            <a:xfrm>
              <a:off x="2832400" y="1581150"/>
              <a:ext cx="13734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28" name="Google Shape;528;p66"/>
            <p:cNvSpPr/>
            <p:nvPr/>
          </p:nvSpPr>
          <p:spPr>
            <a:xfrm>
              <a:off x="6165075" y="2362200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9" name="Google Shape;529;p66"/>
            <p:cNvCxnSpPr>
              <a:stCxn id="530" idx="3"/>
              <a:endCxn id="528" idx="2"/>
            </p:cNvCxnSpPr>
            <p:nvPr/>
          </p:nvCxnSpPr>
          <p:spPr>
            <a:xfrm>
              <a:off x="2832400" y="2545050"/>
              <a:ext cx="3332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31" name="Google Shape;531;p66"/>
            <p:cNvSpPr/>
            <p:nvPr/>
          </p:nvSpPr>
          <p:spPr>
            <a:xfrm>
              <a:off x="6881800" y="1412250"/>
              <a:ext cx="1887600" cy="7950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contains both sales and marketing </a:t>
              </a:r>
              <a:endParaRPr sz="1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daily data</a:t>
              </a:r>
              <a:endParaRPr sz="11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530" name="Google Shape;530;p66"/>
            <p:cNvSpPr txBox="1"/>
            <p:nvPr/>
          </p:nvSpPr>
          <p:spPr>
            <a:xfrm>
              <a:off x="724300" y="2337000"/>
              <a:ext cx="21081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marketing-stream</a:t>
              </a:r>
              <a:endParaRPr sz="1600"/>
            </a:p>
          </p:txBody>
        </p:sp>
        <p:sp>
          <p:nvSpPr>
            <p:cNvPr id="532" name="Google Shape;532;p66"/>
            <p:cNvSpPr/>
            <p:nvPr/>
          </p:nvSpPr>
          <p:spPr>
            <a:xfrm>
              <a:off x="6569650" y="3379500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3" name="Google Shape;533;p66"/>
            <p:cNvCxnSpPr/>
            <p:nvPr/>
          </p:nvCxnSpPr>
          <p:spPr>
            <a:xfrm>
              <a:off x="5561950" y="3562350"/>
              <a:ext cx="1007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25" name="Google Shape;525;p66"/>
            <p:cNvSpPr/>
            <p:nvPr/>
          </p:nvSpPr>
          <p:spPr>
            <a:xfrm>
              <a:off x="5196325" y="3368025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4" name="Google Shape;534;p66"/>
            <p:cNvCxnSpPr>
              <a:stCxn id="535" idx="3"/>
              <a:endCxn id="525" idx="2"/>
            </p:cNvCxnSpPr>
            <p:nvPr/>
          </p:nvCxnSpPr>
          <p:spPr>
            <a:xfrm>
              <a:off x="2832400" y="3550875"/>
              <a:ext cx="23640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36" name="Google Shape;536;p66"/>
            <p:cNvCxnSpPr>
              <a:stCxn id="537" idx="6"/>
            </p:cNvCxnSpPr>
            <p:nvPr/>
          </p:nvCxnSpPr>
          <p:spPr>
            <a:xfrm>
              <a:off x="7521375" y="4530000"/>
              <a:ext cx="1007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37" name="Google Shape;537;p66"/>
            <p:cNvSpPr/>
            <p:nvPr/>
          </p:nvSpPr>
          <p:spPr>
            <a:xfrm>
              <a:off x="7155675" y="4347150"/>
              <a:ext cx="365700" cy="365700"/>
            </a:xfrm>
            <a:prstGeom prst="ellipse">
              <a:avLst/>
            </a:prstGeom>
            <a:solidFill>
              <a:srgbClr val="57BB8A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8" name="Google Shape;538;p66"/>
            <p:cNvCxnSpPr>
              <a:stCxn id="539" idx="3"/>
              <a:endCxn id="537" idx="2"/>
            </p:cNvCxnSpPr>
            <p:nvPr/>
          </p:nvCxnSpPr>
          <p:spPr>
            <a:xfrm flipH="1" rot="10800000">
              <a:off x="2868050" y="4530150"/>
              <a:ext cx="4287600" cy="25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540" name="Google Shape;540;p66"/>
            <p:cNvCxnSpPr>
              <a:stCxn id="532" idx="5"/>
            </p:cNvCxnSpPr>
            <p:nvPr/>
          </p:nvCxnSpPr>
          <p:spPr>
            <a:xfrm>
              <a:off x="6881794" y="3691644"/>
              <a:ext cx="380100" cy="682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39" name="Google Shape;539;p66"/>
            <p:cNvSpPr txBox="1"/>
            <p:nvPr/>
          </p:nvSpPr>
          <p:spPr>
            <a:xfrm>
              <a:off x="759950" y="4347900"/>
              <a:ext cx="21081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master</a:t>
              </a:r>
              <a:endParaRPr sz="1600"/>
            </a:p>
          </p:txBody>
        </p:sp>
        <p:cxnSp>
          <p:nvCxnSpPr>
            <p:cNvPr id="541" name="Google Shape;541;p66"/>
            <p:cNvCxnSpPr/>
            <p:nvPr/>
          </p:nvCxnSpPr>
          <p:spPr>
            <a:xfrm>
              <a:off x="6369119" y="2697294"/>
              <a:ext cx="380100" cy="682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35" name="Google Shape;535;p66"/>
            <p:cNvSpPr txBox="1"/>
            <p:nvPr/>
          </p:nvSpPr>
          <p:spPr>
            <a:xfrm>
              <a:off x="724300" y="3342825"/>
              <a:ext cx="21081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leads-daily</a:t>
              </a:r>
              <a:endParaRPr sz="1600"/>
            </a:p>
          </p:txBody>
        </p:sp>
        <p:sp>
          <p:nvSpPr>
            <p:cNvPr id="527" name="Google Shape;527;p66"/>
            <p:cNvSpPr txBox="1"/>
            <p:nvPr/>
          </p:nvSpPr>
          <p:spPr>
            <a:xfrm>
              <a:off x="944800" y="1373100"/>
              <a:ext cx="18876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  sales-stream  </a:t>
              </a:r>
              <a:endParaRPr sz="1600"/>
            </a:p>
          </p:txBody>
        </p:sp>
      </p:grpSp>
      <p:cxnSp>
        <p:nvCxnSpPr>
          <p:cNvPr id="542" name="Google Shape;542;p66"/>
          <p:cNvCxnSpPr>
            <a:stCxn id="531" idx="2"/>
          </p:cNvCxnSpPr>
          <p:nvPr/>
        </p:nvCxnSpPr>
        <p:spPr>
          <a:xfrm rot="5400000">
            <a:off x="6331550" y="2557725"/>
            <a:ext cx="1780500" cy="732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43" name="Google Shape;5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341">
            <a:off x="4869659" y="3173893"/>
            <a:ext cx="845733" cy="59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55341">
            <a:off x="3797859" y="1200568"/>
            <a:ext cx="845733" cy="59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74929">
            <a:off x="5916825" y="2021625"/>
            <a:ext cx="870150" cy="5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38518">
            <a:off x="6214477" y="3317049"/>
            <a:ext cx="732599" cy="4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38518">
            <a:off x="6839308" y="4285563"/>
            <a:ext cx="732599" cy="4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7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Versioned Data Formats Compared</a:t>
            </a:r>
            <a:endParaRPr/>
          </a:p>
        </p:txBody>
      </p:sp>
      <p:sp>
        <p:nvSpPr>
          <p:cNvPr id="553" name="Google Shape;553;p67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25" y="1681475"/>
            <a:ext cx="3267076" cy="8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275" y="3193700"/>
            <a:ext cx="4611701" cy="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8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Versioned data formats - </a:t>
            </a:r>
            <a:r>
              <a:rPr b="1" lang="en">
                <a:solidFill>
                  <a:srgbClr val="279890"/>
                </a:solidFill>
              </a:rPr>
              <a:t>Compared</a:t>
            </a:r>
            <a:endParaRPr b="1">
              <a:solidFill>
                <a:srgbClr val="279890"/>
              </a:solidFill>
            </a:endParaRPr>
          </a:p>
        </p:txBody>
      </p:sp>
      <p:pic>
        <p:nvPicPr>
          <p:cNvPr id="561" name="Google Shape;56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25960">
            <a:off x="4528800" y="1264314"/>
            <a:ext cx="3533453" cy="18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25" y="1681475"/>
            <a:ext cx="3267076" cy="8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275" y="3193700"/>
            <a:ext cx="4611701" cy="9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25960">
            <a:off x="4528800" y="1264314"/>
            <a:ext cx="3533453" cy="185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22821">
            <a:off x="3493976" y="1649651"/>
            <a:ext cx="2642725" cy="26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9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Versioned data formats - </a:t>
            </a:r>
            <a:r>
              <a:rPr b="1" lang="en">
                <a:solidFill>
                  <a:srgbClr val="279890"/>
                </a:solidFill>
              </a:rPr>
              <a:t>Compared</a:t>
            </a:r>
            <a:endParaRPr b="1">
              <a:solidFill>
                <a:srgbClr val="27989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413" y="2069500"/>
            <a:ext cx="3267076" cy="8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0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Versioned data formats - </a:t>
            </a:r>
            <a:r>
              <a:rPr b="1" lang="en">
                <a:solidFill>
                  <a:srgbClr val="279890"/>
                </a:solidFill>
              </a:rPr>
              <a:t>Compared</a:t>
            </a:r>
            <a:endParaRPr b="1">
              <a:solidFill>
                <a:srgbClr val="27989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21" y="1342875"/>
            <a:ext cx="2224924" cy="6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1"/>
          <p:cNvSpPr txBox="1"/>
          <p:nvPr/>
        </p:nvSpPr>
        <p:spPr>
          <a:xfrm>
            <a:off x="637525" y="2218775"/>
            <a:ext cx="34029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 table format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Decouple from storage capabilities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Arbitrary partitioning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Atomic metadata operations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Concurrency control → Snapshot Isolation → time travel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83" name="Google Shape;5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075" y="1224274"/>
            <a:ext cx="4026100" cy="30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1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Versioned data formats - </a:t>
            </a:r>
            <a:r>
              <a:rPr b="1" lang="en">
                <a:solidFill>
                  <a:srgbClr val="279890"/>
                </a:solidFill>
              </a:rPr>
              <a:t>Compared</a:t>
            </a:r>
            <a:endParaRPr b="1">
              <a:solidFill>
                <a:srgbClr val="27989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2"/>
          <p:cNvSpPr txBox="1"/>
          <p:nvPr>
            <p:ph idx="1" type="subTitle"/>
          </p:nvPr>
        </p:nvSpPr>
        <p:spPr>
          <a:xfrm>
            <a:off x="821225" y="457200"/>
            <a:ext cx="61200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Versioned Data Formats Compared</a:t>
            </a:r>
            <a:endParaRPr>
              <a:solidFill>
                <a:srgbClr val="279890"/>
              </a:solidFill>
            </a:endParaRPr>
          </a:p>
        </p:txBody>
      </p:sp>
      <p:pic>
        <p:nvPicPr>
          <p:cNvPr id="590" name="Google Shape;5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">
            <a:off x="2805262" y="1701340"/>
            <a:ext cx="3533452" cy="18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/>
          <p:nvPr/>
        </p:nvSpPr>
        <p:spPr>
          <a:xfrm>
            <a:off x="1069750" y="1897650"/>
            <a:ext cx="1509000" cy="163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Collaboration</a:t>
            </a:r>
            <a:endParaRPr sz="15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1" name="Google Shape;281;p46"/>
          <p:cNvSpPr/>
          <p:nvPr/>
        </p:nvSpPr>
        <p:spPr>
          <a:xfrm>
            <a:off x="2766751" y="1897650"/>
            <a:ext cx="1509000" cy="163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ML Pipelines</a:t>
            </a:r>
            <a:endParaRPr sz="15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2" name="Google Shape;282;p46"/>
          <p:cNvSpPr/>
          <p:nvPr/>
        </p:nvSpPr>
        <p:spPr>
          <a:xfrm>
            <a:off x="4545872" y="1897650"/>
            <a:ext cx="1509000" cy="163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Mutability &amp; Concurrency Control</a:t>
            </a:r>
            <a:endParaRPr sz="15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3" name="Google Shape;283;p46"/>
          <p:cNvSpPr/>
          <p:nvPr/>
        </p:nvSpPr>
        <p:spPr>
          <a:xfrm>
            <a:off x="6325007" y="1897650"/>
            <a:ext cx="1509000" cy="163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Data Lifecycle Management</a:t>
            </a:r>
            <a:endParaRPr sz="15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4" name="Google Shape;284;p46"/>
          <p:cNvSpPr txBox="1"/>
          <p:nvPr>
            <p:ph idx="1" type="subTitle"/>
          </p:nvPr>
        </p:nvSpPr>
        <p:spPr>
          <a:xfrm>
            <a:off x="637525" y="457200"/>
            <a:ext cx="45603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Use cases for data versioning</a:t>
            </a:r>
            <a:endParaRPr>
              <a:solidFill>
                <a:srgbClr val="27989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3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Versioned data formats - </a:t>
            </a:r>
            <a:r>
              <a:rPr b="1" lang="en">
                <a:solidFill>
                  <a:srgbClr val="279890"/>
                </a:solidFill>
              </a:rPr>
              <a:t>Compared</a:t>
            </a:r>
            <a:endParaRPr b="1">
              <a:solidFill>
                <a:srgbClr val="279890"/>
              </a:solidFill>
            </a:endParaRPr>
          </a:p>
        </p:txBody>
      </p:sp>
      <p:pic>
        <p:nvPicPr>
          <p:cNvPr id="596" name="Google Shape;596;p73"/>
          <p:cNvPicPr preferRelativeResize="0"/>
          <p:nvPr/>
        </p:nvPicPr>
        <p:blipFill rotWithShape="1">
          <a:blip r:embed="rId3">
            <a:alphaModFix/>
          </a:blip>
          <a:srcRect b="14940" l="0" r="0" t="15826"/>
          <a:stretch/>
        </p:blipFill>
        <p:spPr>
          <a:xfrm rot="7">
            <a:off x="637525" y="1098178"/>
            <a:ext cx="2500125" cy="90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325" y="1725700"/>
            <a:ext cx="5109974" cy="25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73"/>
          <p:cNvSpPr txBox="1"/>
          <p:nvPr/>
        </p:nvSpPr>
        <p:spPr>
          <a:xfrm>
            <a:off x="637525" y="2218775"/>
            <a:ext cx="34029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 table format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Made for upserts and deletes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CoW vs MoR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Concurrency control → Snapshot Isolation via timeline → time travel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AWS seems to like it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(maybe because they compete with DataBricks)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800" y="2016225"/>
            <a:ext cx="5436399" cy="1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4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Versioned data formats - </a:t>
            </a:r>
            <a:r>
              <a:rPr b="1" lang="en">
                <a:solidFill>
                  <a:srgbClr val="279890"/>
                </a:solidFill>
              </a:rPr>
              <a:t>Compared</a:t>
            </a:r>
            <a:endParaRPr b="1">
              <a:solidFill>
                <a:srgbClr val="27989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5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Versioned data formats - </a:t>
            </a:r>
            <a:r>
              <a:rPr b="1" lang="en">
                <a:solidFill>
                  <a:srgbClr val="279890"/>
                </a:solidFill>
              </a:rPr>
              <a:t>Compared</a:t>
            </a:r>
            <a:endParaRPr b="1">
              <a:solidFill>
                <a:srgbClr val="279890"/>
              </a:solidFill>
            </a:endParaRPr>
          </a:p>
        </p:txBody>
      </p:sp>
      <p:sp>
        <p:nvSpPr>
          <p:cNvPr id="610" name="Google Shape;610;p75"/>
          <p:cNvSpPr txBox="1"/>
          <p:nvPr/>
        </p:nvSpPr>
        <p:spPr>
          <a:xfrm>
            <a:off x="637525" y="2218775"/>
            <a:ext cx="3402900" cy="1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 </a:t>
            </a:r>
            <a:r>
              <a:rPr lang="en" strike="sng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table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storage format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Made for upserts and deletes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Concurrency control → Snapshot Isolation via timeline → time travel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Sans"/>
              <a:buChar char="●"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DataBricks seems to like it 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(maybe because they compete with AWS)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1" name="Google Shape;6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525" y="1236025"/>
            <a:ext cx="2753908" cy="5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3200" y="2300350"/>
            <a:ext cx="5005150" cy="1201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6"/>
          <p:cNvSpPr txBox="1"/>
          <p:nvPr>
            <p:ph idx="1" type="subTitle"/>
          </p:nvPr>
        </p:nvSpPr>
        <p:spPr>
          <a:xfrm>
            <a:off x="551675" y="812000"/>
            <a:ext cx="7023600" cy="20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 Sans"/>
                <a:ea typeface="Nunito Sans"/>
                <a:cs typeface="Nunito Sans"/>
                <a:sym typeface="Nunito Sans"/>
              </a:rPr>
              <a:t>Example: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Delta with lakeFS to build a resilient data pipeline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/>
          <p:nvPr/>
        </p:nvSpPr>
        <p:spPr>
          <a:xfrm>
            <a:off x="3575503" y="1938625"/>
            <a:ext cx="1740900" cy="778200"/>
          </a:xfrm>
          <a:prstGeom prst="rect">
            <a:avLst/>
          </a:prstGeom>
          <a:solidFill>
            <a:srgbClr val="BDEEE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sales/by_date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3" name="Google Shape;623;p77"/>
          <p:cNvSpPr txBox="1"/>
          <p:nvPr>
            <p:ph idx="1" type="subTitle"/>
          </p:nvPr>
        </p:nvSpPr>
        <p:spPr>
          <a:xfrm>
            <a:off x="810425" y="457200"/>
            <a:ext cx="43875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The problem</a:t>
            </a:r>
            <a:endParaRPr>
              <a:solidFill>
                <a:srgbClr val="279890"/>
              </a:solidFill>
            </a:endParaRPr>
          </a:p>
        </p:txBody>
      </p:sp>
      <p:sp>
        <p:nvSpPr>
          <p:cNvPr id="624" name="Google Shape;624;p77"/>
          <p:cNvSpPr/>
          <p:nvPr/>
        </p:nvSpPr>
        <p:spPr>
          <a:xfrm>
            <a:off x="749700" y="2509058"/>
            <a:ext cx="1092600" cy="6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changeset</a:t>
            </a:r>
            <a:endParaRPr sz="1000"/>
          </a:p>
        </p:txBody>
      </p:sp>
      <p:sp>
        <p:nvSpPr>
          <p:cNvPr id="625" name="Google Shape;625;p77"/>
          <p:cNvSpPr/>
          <p:nvPr/>
        </p:nvSpPr>
        <p:spPr>
          <a:xfrm>
            <a:off x="1939250" y="1933750"/>
            <a:ext cx="1292100" cy="77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Subscriber #1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Spark Writer</a:t>
            </a:r>
            <a:endParaRPr sz="1000"/>
          </a:p>
        </p:txBody>
      </p:sp>
      <p:sp>
        <p:nvSpPr>
          <p:cNvPr id="626" name="Google Shape;626;p77"/>
          <p:cNvSpPr/>
          <p:nvPr/>
        </p:nvSpPr>
        <p:spPr>
          <a:xfrm>
            <a:off x="3555985" y="2946512"/>
            <a:ext cx="1740900" cy="7782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sales/by_country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27" name="Google Shape;627;p77"/>
          <p:cNvPicPr preferRelativeResize="0"/>
          <p:nvPr/>
        </p:nvPicPr>
        <p:blipFill rotWithShape="1">
          <a:blip r:embed="rId3">
            <a:alphaModFix/>
          </a:blip>
          <a:srcRect b="0" l="0" r="77954" t="0"/>
          <a:stretch/>
        </p:blipFill>
        <p:spPr>
          <a:xfrm>
            <a:off x="3590581" y="2983274"/>
            <a:ext cx="235450" cy="2438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77"/>
          <p:cNvCxnSpPr>
            <a:stCxn id="625" idx="3"/>
            <a:endCxn id="629" idx="1"/>
          </p:cNvCxnSpPr>
          <p:nvPr/>
        </p:nvCxnSpPr>
        <p:spPr>
          <a:xfrm>
            <a:off x="3231350" y="2322850"/>
            <a:ext cx="32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30" name="Google Shape;630;p77"/>
          <p:cNvPicPr preferRelativeResize="0"/>
          <p:nvPr/>
        </p:nvPicPr>
        <p:blipFill rotWithShape="1">
          <a:blip r:embed="rId3">
            <a:alphaModFix/>
          </a:blip>
          <a:srcRect b="0" l="0" r="77954" t="0"/>
          <a:stretch/>
        </p:blipFill>
        <p:spPr>
          <a:xfrm>
            <a:off x="3607035" y="1974131"/>
            <a:ext cx="235450" cy="24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376" y="2205325"/>
            <a:ext cx="1561149" cy="1170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2" name="Google Shape;63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263" y="1526400"/>
            <a:ext cx="992325" cy="1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7"/>
          <p:cNvSpPr/>
          <p:nvPr/>
        </p:nvSpPr>
        <p:spPr>
          <a:xfrm>
            <a:off x="5374950" y="848925"/>
            <a:ext cx="1638600" cy="720300"/>
          </a:xfrm>
          <a:prstGeom prst="wedgeRoundRectCallout">
            <a:avLst>
              <a:gd fmla="val 41767" name="adj1"/>
              <a:gd fmla="val 7672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price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sales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</p:txBody>
      </p:sp>
      <p:pic>
        <p:nvPicPr>
          <p:cNvPr id="634" name="Google Shape;634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380" y="3455626"/>
            <a:ext cx="140000" cy="23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272" y="2455598"/>
            <a:ext cx="209308" cy="23381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7"/>
          <p:cNvSpPr/>
          <p:nvPr/>
        </p:nvSpPr>
        <p:spPr>
          <a:xfrm>
            <a:off x="1939250" y="2951600"/>
            <a:ext cx="1292100" cy="77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Subscriber #2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Spark Writer</a:t>
            </a:r>
            <a:endParaRPr sz="1000"/>
          </a:p>
        </p:txBody>
      </p:sp>
      <p:cxnSp>
        <p:nvCxnSpPr>
          <p:cNvPr id="637" name="Google Shape;637;p77"/>
          <p:cNvCxnSpPr>
            <a:stCxn id="636" idx="3"/>
          </p:cNvCxnSpPr>
          <p:nvPr/>
        </p:nvCxnSpPr>
        <p:spPr>
          <a:xfrm>
            <a:off x="3231350" y="3340700"/>
            <a:ext cx="32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8" name="Google Shape;638;p77"/>
          <p:cNvSpPr txBox="1"/>
          <p:nvPr/>
        </p:nvSpPr>
        <p:spPr>
          <a:xfrm>
            <a:off x="5549763" y="2217950"/>
            <a:ext cx="9474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?</a:t>
            </a:r>
            <a:endParaRPr sz="6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8"/>
          <p:cNvSpPr/>
          <p:nvPr/>
        </p:nvSpPr>
        <p:spPr>
          <a:xfrm>
            <a:off x="3118303" y="1938625"/>
            <a:ext cx="1740900" cy="778200"/>
          </a:xfrm>
          <a:prstGeom prst="rect">
            <a:avLst/>
          </a:prstGeom>
          <a:solidFill>
            <a:srgbClr val="BDEEE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sales/by_date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4" name="Google Shape;644;p78"/>
          <p:cNvSpPr txBox="1"/>
          <p:nvPr>
            <p:ph idx="1" type="subTitle"/>
          </p:nvPr>
        </p:nvSpPr>
        <p:spPr>
          <a:xfrm>
            <a:off x="810425" y="457200"/>
            <a:ext cx="43875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With lakeFS</a:t>
            </a:r>
            <a:endParaRPr>
              <a:solidFill>
                <a:srgbClr val="279890"/>
              </a:solidFill>
            </a:endParaRPr>
          </a:p>
        </p:txBody>
      </p:sp>
      <p:sp>
        <p:nvSpPr>
          <p:cNvPr id="645" name="Google Shape;645;p78"/>
          <p:cNvSpPr/>
          <p:nvPr/>
        </p:nvSpPr>
        <p:spPr>
          <a:xfrm>
            <a:off x="292500" y="2509058"/>
            <a:ext cx="1092600" cy="6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changeset</a:t>
            </a:r>
            <a:endParaRPr sz="1000"/>
          </a:p>
        </p:txBody>
      </p:sp>
      <p:sp>
        <p:nvSpPr>
          <p:cNvPr id="646" name="Google Shape;646;p78"/>
          <p:cNvSpPr/>
          <p:nvPr/>
        </p:nvSpPr>
        <p:spPr>
          <a:xfrm>
            <a:off x="1482050" y="1933750"/>
            <a:ext cx="1292100" cy="77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Subscriber #1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Spark Writer</a:t>
            </a:r>
            <a:endParaRPr sz="1000"/>
          </a:p>
        </p:txBody>
      </p:sp>
      <p:sp>
        <p:nvSpPr>
          <p:cNvPr id="647" name="Google Shape;647;p78"/>
          <p:cNvSpPr/>
          <p:nvPr/>
        </p:nvSpPr>
        <p:spPr>
          <a:xfrm>
            <a:off x="3098785" y="2946512"/>
            <a:ext cx="1740900" cy="7782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sales/by_country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48" name="Google Shape;648;p78"/>
          <p:cNvCxnSpPr>
            <a:stCxn id="646" idx="3"/>
            <a:endCxn id="649" idx="1"/>
          </p:cNvCxnSpPr>
          <p:nvPr/>
        </p:nvCxnSpPr>
        <p:spPr>
          <a:xfrm>
            <a:off x="2774150" y="2322850"/>
            <a:ext cx="32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50" name="Google Shape;6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180" y="3455626"/>
            <a:ext cx="140000" cy="23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072" y="2455598"/>
            <a:ext cx="209308" cy="23381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8"/>
          <p:cNvSpPr/>
          <p:nvPr/>
        </p:nvSpPr>
        <p:spPr>
          <a:xfrm>
            <a:off x="1482050" y="2951600"/>
            <a:ext cx="1292100" cy="77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Subscriber #2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Spark Writer</a:t>
            </a:r>
            <a:endParaRPr sz="1000"/>
          </a:p>
        </p:txBody>
      </p:sp>
      <p:cxnSp>
        <p:nvCxnSpPr>
          <p:cNvPr id="653" name="Google Shape;653;p78"/>
          <p:cNvCxnSpPr>
            <a:stCxn id="652" idx="3"/>
          </p:cNvCxnSpPr>
          <p:nvPr/>
        </p:nvCxnSpPr>
        <p:spPr>
          <a:xfrm>
            <a:off x="2774150" y="3340700"/>
            <a:ext cx="32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54" name="Google Shape;654;p78"/>
          <p:cNvSpPr/>
          <p:nvPr/>
        </p:nvSpPr>
        <p:spPr>
          <a:xfrm>
            <a:off x="5154675" y="1938625"/>
            <a:ext cx="1509900" cy="778200"/>
          </a:xfrm>
          <a:prstGeom prst="rect">
            <a:avLst/>
          </a:prstGeom>
          <a:solidFill>
            <a:srgbClr val="BDEEE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sales/by_date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78"/>
          <p:cNvSpPr/>
          <p:nvPr/>
        </p:nvSpPr>
        <p:spPr>
          <a:xfrm>
            <a:off x="5154675" y="2933825"/>
            <a:ext cx="1509900" cy="778200"/>
          </a:xfrm>
          <a:prstGeom prst="rect">
            <a:avLst/>
          </a:prstGeom>
          <a:solidFill>
            <a:srgbClr val="BDEEE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sales/by_country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6" name="Google Shape;656;p78"/>
          <p:cNvCxnSpPr/>
          <p:nvPr/>
        </p:nvCxnSpPr>
        <p:spPr>
          <a:xfrm>
            <a:off x="5195038" y="3945000"/>
            <a:ext cx="1547700" cy="0"/>
          </a:xfrm>
          <a:prstGeom prst="straightConnector1">
            <a:avLst/>
          </a:prstGeom>
          <a:noFill/>
          <a:ln cap="flat" cmpd="sng" w="28575">
            <a:solidFill>
              <a:srgbClr val="57BB8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78"/>
          <p:cNvSpPr txBox="1"/>
          <p:nvPr/>
        </p:nvSpPr>
        <p:spPr>
          <a:xfrm>
            <a:off x="5105638" y="3954377"/>
            <a:ext cx="172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Branch: master</a:t>
            </a:r>
            <a:endParaRPr b="1" sz="10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8" name="Google Shape;658;p78"/>
          <p:cNvPicPr preferRelativeResize="0"/>
          <p:nvPr/>
        </p:nvPicPr>
        <p:blipFill rotWithShape="1">
          <a:blip r:embed="rId5">
            <a:alphaModFix/>
          </a:blip>
          <a:srcRect b="0" l="0" r="77954" t="0"/>
          <a:stretch/>
        </p:blipFill>
        <p:spPr>
          <a:xfrm>
            <a:off x="5228299" y="1974126"/>
            <a:ext cx="204175" cy="21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8"/>
          <p:cNvPicPr preferRelativeResize="0"/>
          <p:nvPr/>
        </p:nvPicPr>
        <p:blipFill rotWithShape="1">
          <a:blip r:embed="rId5">
            <a:alphaModFix/>
          </a:blip>
          <a:srcRect b="0" l="0" r="77954" t="0"/>
          <a:stretch/>
        </p:blipFill>
        <p:spPr>
          <a:xfrm>
            <a:off x="3164649" y="1974126"/>
            <a:ext cx="204175" cy="21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8"/>
          <p:cNvPicPr preferRelativeResize="0"/>
          <p:nvPr/>
        </p:nvPicPr>
        <p:blipFill rotWithShape="1">
          <a:blip r:embed="rId5">
            <a:alphaModFix/>
          </a:blip>
          <a:srcRect b="0" l="0" r="77954" t="0"/>
          <a:stretch/>
        </p:blipFill>
        <p:spPr>
          <a:xfrm>
            <a:off x="3159337" y="3007301"/>
            <a:ext cx="204175" cy="21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8"/>
          <p:cNvPicPr preferRelativeResize="0"/>
          <p:nvPr/>
        </p:nvPicPr>
        <p:blipFill rotWithShape="1">
          <a:blip r:embed="rId5">
            <a:alphaModFix/>
          </a:blip>
          <a:srcRect b="0" l="0" r="77954" t="0"/>
          <a:stretch/>
        </p:blipFill>
        <p:spPr>
          <a:xfrm>
            <a:off x="5213924" y="3007301"/>
            <a:ext cx="204175" cy="211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2" name="Google Shape;662;p78"/>
          <p:cNvCxnSpPr/>
          <p:nvPr/>
        </p:nvCxnSpPr>
        <p:spPr>
          <a:xfrm>
            <a:off x="4997607" y="1930200"/>
            <a:ext cx="0" cy="2025900"/>
          </a:xfrm>
          <a:prstGeom prst="straightConnector1">
            <a:avLst/>
          </a:prstGeom>
          <a:noFill/>
          <a:ln cap="flat" cmpd="sng" w="28575">
            <a:solidFill>
              <a:srgbClr val="57BB8A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78"/>
          <p:cNvCxnSpPr/>
          <p:nvPr/>
        </p:nvCxnSpPr>
        <p:spPr>
          <a:xfrm>
            <a:off x="3266475" y="3945000"/>
            <a:ext cx="1547700" cy="0"/>
          </a:xfrm>
          <a:prstGeom prst="straightConnector1">
            <a:avLst/>
          </a:prstGeom>
          <a:noFill/>
          <a:ln cap="flat" cmpd="sng" w="28575">
            <a:solidFill>
              <a:srgbClr val="57BB8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78"/>
          <p:cNvSpPr txBox="1"/>
          <p:nvPr/>
        </p:nvSpPr>
        <p:spPr>
          <a:xfrm>
            <a:off x="3182175" y="3954377"/>
            <a:ext cx="172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Branch: sales-live</a:t>
            </a:r>
            <a:endParaRPr b="1" sz="10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0776" y="2205325"/>
            <a:ext cx="1561149" cy="1170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6" name="Google Shape;666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5663" y="1526400"/>
            <a:ext cx="992325" cy="1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8"/>
          <p:cNvSpPr/>
          <p:nvPr/>
        </p:nvSpPr>
        <p:spPr>
          <a:xfrm>
            <a:off x="6060750" y="848925"/>
            <a:ext cx="1638600" cy="720300"/>
          </a:xfrm>
          <a:prstGeom prst="wedgeRoundRectCallout">
            <a:avLst>
              <a:gd fmla="val 41767" name="adj1"/>
              <a:gd fmla="val 7672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price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sales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/>
          <p:nvPr/>
        </p:nvSpPr>
        <p:spPr>
          <a:xfrm>
            <a:off x="3118303" y="1938625"/>
            <a:ext cx="1740900" cy="778200"/>
          </a:xfrm>
          <a:prstGeom prst="rect">
            <a:avLst/>
          </a:prstGeom>
          <a:solidFill>
            <a:srgbClr val="BDEEE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sales/by_date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3" name="Google Shape;673;p79"/>
          <p:cNvSpPr txBox="1"/>
          <p:nvPr>
            <p:ph idx="1" type="subTitle"/>
          </p:nvPr>
        </p:nvSpPr>
        <p:spPr>
          <a:xfrm>
            <a:off x="810425" y="457200"/>
            <a:ext cx="20583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With lakeFS</a:t>
            </a:r>
            <a:endParaRPr>
              <a:solidFill>
                <a:srgbClr val="279890"/>
              </a:solidFill>
            </a:endParaRPr>
          </a:p>
        </p:txBody>
      </p:sp>
      <p:sp>
        <p:nvSpPr>
          <p:cNvPr id="674" name="Google Shape;674;p79"/>
          <p:cNvSpPr/>
          <p:nvPr/>
        </p:nvSpPr>
        <p:spPr>
          <a:xfrm>
            <a:off x="292500" y="2509058"/>
            <a:ext cx="1092600" cy="6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changeset</a:t>
            </a:r>
            <a:endParaRPr sz="1000"/>
          </a:p>
        </p:txBody>
      </p:sp>
      <p:sp>
        <p:nvSpPr>
          <p:cNvPr id="675" name="Google Shape;675;p79"/>
          <p:cNvSpPr/>
          <p:nvPr/>
        </p:nvSpPr>
        <p:spPr>
          <a:xfrm>
            <a:off x="1482050" y="1933750"/>
            <a:ext cx="1292100" cy="77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Subscriber #1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Spark Writer</a:t>
            </a:r>
            <a:endParaRPr sz="1000"/>
          </a:p>
        </p:txBody>
      </p:sp>
      <p:sp>
        <p:nvSpPr>
          <p:cNvPr id="676" name="Google Shape;676;p79"/>
          <p:cNvSpPr/>
          <p:nvPr/>
        </p:nvSpPr>
        <p:spPr>
          <a:xfrm>
            <a:off x="3098785" y="2946512"/>
            <a:ext cx="1740900" cy="7782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sales/by_country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77" name="Google Shape;677;p79"/>
          <p:cNvCxnSpPr>
            <a:stCxn id="675" idx="3"/>
            <a:endCxn id="678" idx="1"/>
          </p:cNvCxnSpPr>
          <p:nvPr/>
        </p:nvCxnSpPr>
        <p:spPr>
          <a:xfrm>
            <a:off x="2774150" y="2322850"/>
            <a:ext cx="32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79" name="Google Shape;6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776" y="2205325"/>
            <a:ext cx="1561149" cy="1170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0" name="Google Shape;68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5663" y="1526400"/>
            <a:ext cx="992325" cy="10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9"/>
          <p:cNvSpPr/>
          <p:nvPr/>
        </p:nvSpPr>
        <p:spPr>
          <a:xfrm>
            <a:off x="6060750" y="848925"/>
            <a:ext cx="1638600" cy="720300"/>
          </a:xfrm>
          <a:prstGeom prst="wedgeRoundRectCallout">
            <a:avLst>
              <a:gd fmla="val 41767" name="adj1"/>
              <a:gd fmla="val 7672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price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sales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/>
          </a:p>
        </p:txBody>
      </p:sp>
      <p:pic>
        <p:nvPicPr>
          <p:cNvPr id="682" name="Google Shape;682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180" y="3455626"/>
            <a:ext cx="140000" cy="23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3072" y="2455598"/>
            <a:ext cx="209308" cy="23381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9"/>
          <p:cNvSpPr/>
          <p:nvPr/>
        </p:nvSpPr>
        <p:spPr>
          <a:xfrm>
            <a:off x="1482050" y="2951600"/>
            <a:ext cx="1292100" cy="778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Subscriber #2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Spark Writer</a:t>
            </a:r>
            <a:endParaRPr sz="1000"/>
          </a:p>
        </p:txBody>
      </p:sp>
      <p:cxnSp>
        <p:nvCxnSpPr>
          <p:cNvPr id="685" name="Google Shape;685;p79"/>
          <p:cNvCxnSpPr>
            <a:stCxn id="684" idx="3"/>
          </p:cNvCxnSpPr>
          <p:nvPr/>
        </p:nvCxnSpPr>
        <p:spPr>
          <a:xfrm>
            <a:off x="2774150" y="3340700"/>
            <a:ext cx="321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6" name="Google Shape;686;p79"/>
          <p:cNvSpPr/>
          <p:nvPr/>
        </p:nvSpPr>
        <p:spPr>
          <a:xfrm>
            <a:off x="5154675" y="1938625"/>
            <a:ext cx="1509900" cy="778200"/>
          </a:xfrm>
          <a:prstGeom prst="rect">
            <a:avLst/>
          </a:prstGeom>
          <a:solidFill>
            <a:srgbClr val="BDEEE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sales/by_date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7" name="Google Shape;687;p79"/>
          <p:cNvSpPr/>
          <p:nvPr/>
        </p:nvSpPr>
        <p:spPr>
          <a:xfrm>
            <a:off x="5154675" y="2933825"/>
            <a:ext cx="1509900" cy="778200"/>
          </a:xfrm>
          <a:prstGeom prst="rect">
            <a:avLst/>
          </a:prstGeom>
          <a:solidFill>
            <a:srgbClr val="BDEEE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sales/by_country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8" name="Google Shape;688;p79"/>
          <p:cNvCxnSpPr/>
          <p:nvPr/>
        </p:nvCxnSpPr>
        <p:spPr>
          <a:xfrm>
            <a:off x="5195038" y="3945000"/>
            <a:ext cx="1547700" cy="0"/>
          </a:xfrm>
          <a:prstGeom prst="straightConnector1">
            <a:avLst/>
          </a:prstGeom>
          <a:noFill/>
          <a:ln cap="flat" cmpd="sng" w="28575">
            <a:solidFill>
              <a:srgbClr val="57BB8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79"/>
          <p:cNvSpPr txBox="1"/>
          <p:nvPr/>
        </p:nvSpPr>
        <p:spPr>
          <a:xfrm>
            <a:off x="5105638" y="3954377"/>
            <a:ext cx="172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Branch: master</a:t>
            </a:r>
            <a:endParaRPr b="1" sz="11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0" name="Google Shape;690;p79"/>
          <p:cNvPicPr preferRelativeResize="0"/>
          <p:nvPr/>
        </p:nvPicPr>
        <p:blipFill rotWithShape="1">
          <a:blip r:embed="rId7">
            <a:alphaModFix/>
          </a:blip>
          <a:srcRect b="0" l="0" r="77954" t="0"/>
          <a:stretch/>
        </p:blipFill>
        <p:spPr>
          <a:xfrm>
            <a:off x="5228299" y="1974126"/>
            <a:ext cx="204175" cy="21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9"/>
          <p:cNvPicPr preferRelativeResize="0"/>
          <p:nvPr/>
        </p:nvPicPr>
        <p:blipFill rotWithShape="1">
          <a:blip r:embed="rId7">
            <a:alphaModFix/>
          </a:blip>
          <a:srcRect b="0" l="0" r="77954" t="0"/>
          <a:stretch/>
        </p:blipFill>
        <p:spPr>
          <a:xfrm>
            <a:off x="3164649" y="1974126"/>
            <a:ext cx="204175" cy="21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9"/>
          <p:cNvPicPr preferRelativeResize="0"/>
          <p:nvPr/>
        </p:nvPicPr>
        <p:blipFill rotWithShape="1">
          <a:blip r:embed="rId7">
            <a:alphaModFix/>
          </a:blip>
          <a:srcRect b="0" l="0" r="77954" t="0"/>
          <a:stretch/>
        </p:blipFill>
        <p:spPr>
          <a:xfrm>
            <a:off x="3159337" y="3007301"/>
            <a:ext cx="204175" cy="21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9"/>
          <p:cNvPicPr preferRelativeResize="0"/>
          <p:nvPr/>
        </p:nvPicPr>
        <p:blipFill rotWithShape="1">
          <a:blip r:embed="rId7">
            <a:alphaModFix/>
          </a:blip>
          <a:srcRect b="0" l="0" r="77954" t="0"/>
          <a:stretch/>
        </p:blipFill>
        <p:spPr>
          <a:xfrm>
            <a:off x="5213924" y="3007301"/>
            <a:ext cx="204175" cy="211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79"/>
          <p:cNvCxnSpPr/>
          <p:nvPr/>
        </p:nvCxnSpPr>
        <p:spPr>
          <a:xfrm>
            <a:off x="4997607" y="1930200"/>
            <a:ext cx="0" cy="2025900"/>
          </a:xfrm>
          <a:prstGeom prst="straightConnector1">
            <a:avLst/>
          </a:prstGeom>
          <a:noFill/>
          <a:ln cap="flat" cmpd="sng" w="28575">
            <a:solidFill>
              <a:srgbClr val="57BB8A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79"/>
          <p:cNvCxnSpPr/>
          <p:nvPr/>
        </p:nvCxnSpPr>
        <p:spPr>
          <a:xfrm>
            <a:off x="3266475" y="3945000"/>
            <a:ext cx="1547700" cy="0"/>
          </a:xfrm>
          <a:prstGeom prst="straightConnector1">
            <a:avLst/>
          </a:prstGeom>
          <a:noFill/>
          <a:ln cap="flat" cmpd="sng" w="28575">
            <a:solidFill>
              <a:srgbClr val="57BB8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79"/>
          <p:cNvSpPr txBox="1"/>
          <p:nvPr/>
        </p:nvSpPr>
        <p:spPr>
          <a:xfrm>
            <a:off x="3182175" y="3954377"/>
            <a:ext cx="1726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Branch: sales-live</a:t>
            </a:r>
            <a:endParaRPr b="1" sz="11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7" name="Google Shape;697;p79"/>
          <p:cNvPicPr preferRelativeResize="0"/>
          <p:nvPr/>
        </p:nvPicPr>
        <p:blipFill rotWithShape="1">
          <a:blip r:embed="rId8">
            <a:alphaModFix/>
          </a:blip>
          <a:srcRect b="0" l="15945" r="13962" t="0"/>
          <a:stretch/>
        </p:blipFill>
        <p:spPr>
          <a:xfrm>
            <a:off x="4581125" y="1076925"/>
            <a:ext cx="752875" cy="604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Google Shape;698;p79"/>
          <p:cNvCxnSpPr>
            <a:endCxn id="697" idx="1"/>
          </p:cNvCxnSpPr>
          <p:nvPr/>
        </p:nvCxnSpPr>
        <p:spPr>
          <a:xfrm rot="-5400000">
            <a:off x="4000475" y="1409775"/>
            <a:ext cx="611400" cy="549900"/>
          </a:xfrm>
          <a:prstGeom prst="bentConnector2">
            <a:avLst/>
          </a:prstGeom>
          <a:noFill/>
          <a:ln cap="flat" cmpd="sng" w="19050">
            <a:solidFill>
              <a:srgbClr val="57BB8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79"/>
          <p:cNvCxnSpPr>
            <a:stCxn id="697" idx="3"/>
            <a:endCxn id="686" idx="0"/>
          </p:cNvCxnSpPr>
          <p:nvPr/>
        </p:nvCxnSpPr>
        <p:spPr>
          <a:xfrm>
            <a:off x="5334000" y="1379025"/>
            <a:ext cx="575700" cy="559500"/>
          </a:xfrm>
          <a:prstGeom prst="bentConnector2">
            <a:avLst/>
          </a:prstGeom>
          <a:noFill/>
          <a:ln cap="flat" cmpd="sng" w="19050">
            <a:solidFill>
              <a:srgbClr val="57BB8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79"/>
          <p:cNvSpPr txBox="1"/>
          <p:nvPr/>
        </p:nvSpPr>
        <p:spPr>
          <a:xfrm>
            <a:off x="4242650" y="727825"/>
            <a:ext cx="15099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pre-merge Hook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0"/>
          <p:cNvSpPr txBox="1"/>
          <p:nvPr>
            <p:ph idx="1" type="subTitle"/>
          </p:nvPr>
        </p:nvSpPr>
        <p:spPr>
          <a:xfrm>
            <a:off x="810425" y="457200"/>
            <a:ext cx="43875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With lakeFS</a:t>
            </a:r>
            <a:endParaRPr>
              <a:solidFill>
                <a:srgbClr val="279890"/>
              </a:solidFill>
            </a:endParaRPr>
          </a:p>
        </p:txBody>
      </p:sp>
      <p:pic>
        <p:nvPicPr>
          <p:cNvPr id="706" name="Google Shape;7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388" y="2597950"/>
            <a:ext cx="1561149" cy="11708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7" name="Google Shape;707;p80"/>
          <p:cNvSpPr/>
          <p:nvPr/>
        </p:nvSpPr>
        <p:spPr>
          <a:xfrm>
            <a:off x="4172647" y="716925"/>
            <a:ext cx="2865000" cy="1932900"/>
          </a:xfrm>
          <a:prstGeom prst="wedgeRoundRectCallout">
            <a:avLst>
              <a:gd fmla="val 57033" name="adj1"/>
              <a:gd fmla="val 3910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a.f1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a.f2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b.f3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B45F06"/>
                </a:solidFill>
                <a:latin typeface="Roboto Mono"/>
                <a:ea typeface="Roboto Mono"/>
                <a:cs typeface="Roboto Mono"/>
                <a:sym typeface="Roboto Mono"/>
              </a:rPr>
              <a:t>c.f4</a:t>
            </a:r>
            <a:endParaRPr sz="1000">
              <a:solidFill>
                <a:srgbClr val="B45F0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table1 a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INNER JOIN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table2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…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INNER JOIN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table3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…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INNER JOIN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table4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…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INNER JOIN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table5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…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But, you know, as it was last week.</a:t>
            </a:r>
            <a:endParaRPr i="1" sz="10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08" name="Google Shape;708;p80"/>
          <p:cNvCxnSpPr/>
          <p:nvPr/>
        </p:nvCxnSpPr>
        <p:spPr>
          <a:xfrm>
            <a:off x="312550" y="3804225"/>
            <a:ext cx="3540000" cy="0"/>
          </a:xfrm>
          <a:prstGeom prst="straightConnector1">
            <a:avLst/>
          </a:prstGeom>
          <a:noFill/>
          <a:ln cap="flat" cmpd="sng" w="28575">
            <a:solidFill>
              <a:srgbClr val="57BB8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80"/>
          <p:cNvSpPr txBox="1"/>
          <p:nvPr/>
        </p:nvSpPr>
        <p:spPr>
          <a:xfrm>
            <a:off x="249388" y="3771952"/>
            <a:ext cx="36867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Branch: master</a:t>
            </a:r>
            <a:endParaRPr b="1" sz="11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Commit: last week’s</a:t>
            </a:r>
            <a:endParaRPr b="1" sz="1100">
              <a:solidFill>
                <a:srgbClr val="57BB8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25" y="1092600"/>
            <a:ext cx="3466175" cy="257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6275" y="1919025"/>
            <a:ext cx="992325" cy="10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1"/>
          <p:cNvSpPr txBox="1"/>
          <p:nvPr>
            <p:ph idx="1" type="subTitle"/>
          </p:nvPr>
        </p:nvSpPr>
        <p:spPr>
          <a:xfrm>
            <a:off x="810425" y="457200"/>
            <a:ext cx="43875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79890"/>
                </a:solidFill>
                <a:latin typeface="Nunito Sans"/>
                <a:ea typeface="Nunito Sans"/>
                <a:cs typeface="Nunito Sans"/>
                <a:sym typeface="Nunito Sans"/>
              </a:rPr>
              <a:t>Questions &amp; Resources</a:t>
            </a:r>
            <a:endParaRPr sz="2300">
              <a:solidFill>
                <a:srgbClr val="279890"/>
              </a:solidFill>
            </a:endParaRPr>
          </a:p>
        </p:txBody>
      </p:sp>
      <p:sp>
        <p:nvSpPr>
          <p:cNvPr id="717" name="Google Shape;717;p81"/>
          <p:cNvSpPr txBox="1"/>
          <p:nvPr>
            <p:ph idx="1" type="subTitle"/>
          </p:nvPr>
        </p:nvSpPr>
        <p:spPr>
          <a:xfrm>
            <a:off x="962825" y="1353675"/>
            <a:ext cx="4387500" cy="233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Nunito Sans Light"/>
                <a:ea typeface="Nunito Sans Light"/>
                <a:cs typeface="Nunito Sans Light"/>
                <a:sym typeface="Nunito Sans Light"/>
                <a:hlinkClick r:id="rId3"/>
              </a:rPr>
              <a:t>Getting started</a:t>
            </a:r>
            <a:endParaRPr sz="21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unito Sans Light"/>
                <a:ea typeface="Nunito Sans Light"/>
                <a:cs typeface="Nunito Sans Light"/>
                <a:sym typeface="Nunito Sans Light"/>
              </a:rPr>
              <a:t>Check out the </a:t>
            </a:r>
            <a:r>
              <a:rPr lang="en" sz="2100" u="sng">
                <a:solidFill>
                  <a:schemeClr val="hlink"/>
                </a:solidFill>
                <a:latin typeface="Nunito Sans Light"/>
                <a:ea typeface="Nunito Sans Light"/>
                <a:cs typeface="Nunito Sans Light"/>
                <a:sym typeface="Nunito Sans Light"/>
                <a:hlinkClick r:id="rId4"/>
              </a:rPr>
              <a:t>docs</a:t>
            </a:r>
            <a:endParaRPr sz="21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unito Sans Light"/>
                <a:ea typeface="Nunito Sans Light"/>
                <a:cs typeface="Nunito Sans Light"/>
                <a:sym typeface="Nunito Sans Light"/>
              </a:rPr>
              <a:t>Join the </a:t>
            </a:r>
            <a:r>
              <a:rPr lang="en" sz="2100" u="sng">
                <a:solidFill>
                  <a:schemeClr val="hlink"/>
                </a:solidFill>
                <a:latin typeface="Nunito Sans Light"/>
                <a:ea typeface="Nunito Sans Light"/>
                <a:cs typeface="Nunito Sans Light"/>
                <a:sym typeface="Nunito Sans Light"/>
                <a:hlinkClick r:id="rId5"/>
              </a:rPr>
              <a:t>lakeFS Slack Channel</a:t>
            </a:r>
            <a:endParaRPr sz="2100"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Nunito Sans Light"/>
                <a:ea typeface="Nunito Sans Light"/>
                <a:cs typeface="Nunito Sans Light"/>
                <a:sym typeface="Nunito Sans Light"/>
              </a:rPr>
              <a:t>Contribute and star the </a:t>
            </a:r>
            <a:r>
              <a:rPr lang="en" sz="2100" u="sng">
                <a:solidFill>
                  <a:schemeClr val="hlink"/>
                </a:solidFill>
                <a:latin typeface="Nunito Sans Light"/>
                <a:ea typeface="Nunito Sans Light"/>
                <a:cs typeface="Nunito Sans Light"/>
                <a:sym typeface="Nunito Sans Light"/>
                <a:hlinkClick r:id="rId6"/>
              </a:rPr>
              <a:t>repo</a:t>
            </a:r>
            <a:endParaRPr sz="21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pic>
        <p:nvPicPr>
          <p:cNvPr id="718" name="Google Shape;718;p8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4050" y="2632104"/>
            <a:ext cx="330600" cy="33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1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4049" y="3267996"/>
            <a:ext cx="330600" cy="33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1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4050" y="1996203"/>
            <a:ext cx="330600" cy="33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1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4050" y="1360325"/>
            <a:ext cx="33060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2"/>
          <p:cNvSpPr txBox="1"/>
          <p:nvPr>
            <p:ph idx="1" type="subTitle"/>
          </p:nvPr>
        </p:nvSpPr>
        <p:spPr>
          <a:xfrm>
            <a:off x="3599650" y="4474125"/>
            <a:ext cx="1155900" cy="25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Join the community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7" name="Google Shape;727;p82"/>
          <p:cNvSpPr txBox="1"/>
          <p:nvPr>
            <p:ph idx="2" type="subTitle"/>
          </p:nvPr>
        </p:nvSpPr>
        <p:spPr>
          <a:xfrm>
            <a:off x="6944375" y="4474125"/>
            <a:ext cx="1234800" cy="25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oz.katz@treeverse.io</a:t>
            </a:r>
            <a:endParaRPr/>
          </a:p>
        </p:txBody>
      </p:sp>
      <p:sp>
        <p:nvSpPr>
          <p:cNvPr id="728" name="Google Shape;728;p82"/>
          <p:cNvSpPr txBox="1"/>
          <p:nvPr>
            <p:ph idx="3" type="subTitle"/>
          </p:nvPr>
        </p:nvSpPr>
        <p:spPr>
          <a:xfrm>
            <a:off x="5485000" y="4474125"/>
            <a:ext cx="898200" cy="25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99912">
            <a:off x="1065550" y="2162175"/>
            <a:ext cx="22860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5050">
            <a:off x="5379541" y="2166937"/>
            <a:ext cx="28575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200" y="2571746"/>
            <a:ext cx="17145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7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</a:t>
            </a:r>
            <a:r>
              <a:rPr lang="en">
                <a:solidFill>
                  <a:srgbClr val="279890"/>
                </a:solidFill>
              </a:rPr>
              <a:t>ata versioning - </a:t>
            </a:r>
            <a:r>
              <a:rPr b="1" lang="en">
                <a:solidFill>
                  <a:srgbClr val="279890"/>
                </a:solidFill>
              </a:rPr>
              <a:t>Collaboration</a:t>
            </a:r>
            <a:endParaRPr>
              <a:solidFill>
                <a:srgbClr val="27989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050" y="3310300"/>
            <a:ext cx="28575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8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versioning - </a:t>
            </a:r>
            <a:r>
              <a:rPr b="1" lang="en">
                <a:solidFill>
                  <a:srgbClr val="279890"/>
                </a:solidFill>
              </a:rPr>
              <a:t>ML Pipeline Management</a:t>
            </a:r>
            <a:endParaRPr>
              <a:solidFill>
                <a:srgbClr val="279890"/>
              </a:solidFill>
            </a:endParaRPr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650" y="1822650"/>
            <a:ext cx="2590950" cy="99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6550" y="151290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25" y="1681475"/>
            <a:ext cx="3267076" cy="8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275" y="3193700"/>
            <a:ext cx="4611701" cy="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versioning - </a:t>
            </a:r>
            <a:r>
              <a:rPr b="1" lang="en">
                <a:solidFill>
                  <a:srgbClr val="279890"/>
                </a:solidFill>
              </a:rPr>
              <a:t>Mutability &amp; Concurrency Control</a:t>
            </a:r>
            <a:endParaRPr b="1">
              <a:solidFill>
                <a:srgbClr val="279890"/>
              </a:solidFill>
            </a:endParaRPr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25960">
            <a:off x="4528800" y="1264314"/>
            <a:ext cx="3533453" cy="18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637525" y="457200"/>
            <a:ext cx="6829200" cy="33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9890"/>
                </a:solidFill>
              </a:rPr>
              <a:t>Data versioning - </a:t>
            </a:r>
            <a:r>
              <a:rPr b="1" lang="en">
                <a:solidFill>
                  <a:srgbClr val="279890"/>
                </a:solidFill>
              </a:rPr>
              <a:t>Data Lifecycle Management</a:t>
            </a:r>
            <a:endParaRPr b="1">
              <a:solidFill>
                <a:srgbClr val="279890"/>
              </a:solidFill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700" y="1913862"/>
            <a:ext cx="5748601" cy="13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idx="1" type="subTitle"/>
          </p:nvPr>
        </p:nvSpPr>
        <p:spPr>
          <a:xfrm>
            <a:off x="932675" y="1345400"/>
            <a:ext cx="4569900" cy="122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lakeFS</a:t>
            </a:r>
            <a:endParaRPr/>
          </a:p>
        </p:txBody>
      </p:sp>
      <p:sp>
        <p:nvSpPr>
          <p:cNvPr id="320" name="Google Shape;320;p51"/>
          <p:cNvSpPr txBox="1"/>
          <p:nvPr>
            <p:ph idx="2" type="subTitle"/>
          </p:nvPr>
        </p:nvSpPr>
        <p:spPr>
          <a:xfrm>
            <a:off x="961425" y="2735475"/>
            <a:ext cx="2070600" cy="5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idx="1" type="subTitle"/>
          </p:nvPr>
        </p:nvSpPr>
        <p:spPr>
          <a:xfrm>
            <a:off x="1269550" y="1313326"/>
            <a:ext cx="4569900" cy="177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Atomic, versioned data lake on top of object storage</a:t>
            </a:r>
            <a:endParaRPr/>
          </a:p>
        </p:txBody>
      </p:sp>
      <p:sp>
        <p:nvSpPr>
          <p:cNvPr id="326" name="Google Shape;326;p52"/>
          <p:cNvSpPr txBox="1"/>
          <p:nvPr>
            <p:ph idx="2" type="subTitle"/>
          </p:nvPr>
        </p:nvSpPr>
        <p:spPr>
          <a:xfrm>
            <a:off x="1269550" y="961650"/>
            <a:ext cx="3345900" cy="3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perfect world</a:t>
            </a:r>
            <a:endParaRPr/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550" y="711775"/>
            <a:ext cx="2004900" cy="6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A342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A342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A342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